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63"/>
  </p:notesMasterIdLst>
  <p:sldIdLst>
    <p:sldId id="749" r:id="rId16"/>
    <p:sldId id="789" r:id="rId17"/>
    <p:sldId id="788" r:id="rId18"/>
    <p:sldId id="879" r:id="rId19"/>
    <p:sldId id="791" r:id="rId20"/>
    <p:sldId id="792" r:id="rId21"/>
    <p:sldId id="880" r:id="rId22"/>
    <p:sldId id="883" r:id="rId23"/>
    <p:sldId id="794" r:id="rId24"/>
    <p:sldId id="884" r:id="rId25"/>
    <p:sldId id="885" r:id="rId26"/>
    <p:sldId id="886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5" r:id="rId42"/>
    <p:sldId id="896" r:id="rId43"/>
    <p:sldId id="900" r:id="rId44"/>
    <p:sldId id="899" r:id="rId45"/>
    <p:sldId id="864" r:id="rId46"/>
    <p:sldId id="857" r:id="rId47"/>
    <p:sldId id="859" r:id="rId48"/>
    <p:sldId id="861" r:id="rId49"/>
    <p:sldId id="860" r:id="rId50"/>
    <p:sldId id="862" r:id="rId51"/>
    <p:sldId id="863" r:id="rId52"/>
    <p:sldId id="901" r:id="rId53"/>
    <p:sldId id="902" r:id="rId54"/>
    <p:sldId id="903" r:id="rId55"/>
    <p:sldId id="904" r:id="rId56"/>
    <p:sldId id="905" r:id="rId57"/>
    <p:sldId id="906" r:id="rId58"/>
    <p:sldId id="897" r:id="rId59"/>
    <p:sldId id="898" r:id="rId60"/>
    <p:sldId id="907" r:id="rId61"/>
    <p:sldId id="908" r:id="rId62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Static TreeView" id="{741C9501-43E8-AA4B-9555-CEB40AFF4303}">
          <p14:sldIdLst>
            <p14:sldId id="789"/>
            <p14:sldId id="788"/>
          </p14:sldIdLst>
        </p14:section>
        <p14:section name="Dynamischer Tree" id="{BE9AC198-BBB6-5446-8BEC-93BB21C5B749}">
          <p14:sldIdLst>
            <p14:sldId id="879"/>
            <p14:sldId id="791"/>
            <p14:sldId id="792"/>
            <p14:sldId id="880"/>
          </p14:sldIdLst>
        </p14:section>
        <p14:section name="Approaches" id="{5012113D-AD16-EE4D-9C98-C74CC4B6E51B}">
          <p14:sldIdLst>
            <p14:sldId id="883"/>
            <p14:sldId id="794"/>
            <p14:sldId id="884"/>
            <p14:sldId id="885"/>
          </p14:sldIdLst>
        </p14:section>
        <p14:section name="Fundamentals Of Graph Theorie" id="{7E4F64BC-55BE-F149-BF62-10F8D73993DD}">
          <p14:sldIdLst>
            <p14:sldId id="886"/>
            <p14:sldId id="865"/>
            <p14:sldId id="866"/>
            <p14:sldId id="867"/>
            <p14:sldId id="868"/>
            <p14:sldId id="869"/>
            <p14:sldId id="870"/>
            <p14:sldId id="871"/>
          </p14:sldIdLst>
        </p14:section>
        <p14:section name="Server Sided Java-Frameworks to handle Graphs" id="{BA5BE67F-AE68-6644-BE37-0DC5F080694C}">
          <p14:sldIdLst>
            <p14:sldId id="887"/>
            <p14:sldId id="888"/>
            <p14:sldId id="889"/>
          </p14:sldIdLst>
        </p14:section>
        <p14:section name="JGraphT" id="{C1BCD146-BDD8-B042-ABB1-D8E05136C511}">
          <p14:sldIdLst>
            <p14:sldId id="890"/>
            <p14:sldId id="891"/>
            <p14:sldId id="892"/>
            <p14:sldId id="893"/>
            <p14:sldId id="895"/>
            <p14:sldId id="896"/>
          </p14:sldIdLst>
        </p14:section>
        <p14:section name="Approach 1 and 2 Reviewed" id="{E35C2D88-D8C1-414E-8A8D-E32AD747A287}">
          <p14:sldIdLst>
            <p14:sldId id="900"/>
            <p14:sldId id="899"/>
            <p14:sldId id="864"/>
            <p14:sldId id="857"/>
            <p14:sldId id="859"/>
            <p14:sldId id="861"/>
            <p14:sldId id="860"/>
            <p14:sldId id="862"/>
            <p14:sldId id="863"/>
            <p14:sldId id="901"/>
            <p14:sldId id="902"/>
            <p14:sldId id="903"/>
            <p14:sldId id="904"/>
            <p14:sldId id="905"/>
            <p14:sldId id="906"/>
          </p14:sldIdLst>
        </p14:section>
        <p14:section name="Common Java Implementation" id="{16E4BC1A-2836-4049-A552-8071ED5C8F57}">
          <p14:sldIdLst>
            <p14:sldId id="897"/>
            <p14:sldId id="898"/>
          </p14:sldIdLst>
        </p14:section>
        <p14:section name="Examples, End Points &amp; Sequence Diagrams" id="{4E0594D5-1B82-7142-8EBC-D03D7E48F499}">
          <p14:sldIdLst>
            <p14:sldId id="907"/>
            <p14:sldId id="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9F9D"/>
    <a:srgbClr val="F97567"/>
    <a:srgbClr val="A5E27B"/>
    <a:srgbClr val="FFC000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7" autoAdjust="0"/>
    <p:restoredTop sz="94238" autoAdjust="0"/>
  </p:normalViewPr>
  <p:slideViewPr>
    <p:cSldViewPr snapToGrid="0">
      <p:cViewPr>
        <p:scale>
          <a:sx n="130" d="100"/>
          <a:sy n="130" d="100"/>
        </p:scale>
        <p:origin x="704" y="8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9/29/25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BD84-4225-648F-5D7D-AE449D1E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86B81-8D2B-2F82-F22E-2F5CA0D07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8B907-8ABA-7A6A-0FA6-3F2D612E1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0190-21A4-68DE-8C5F-81AB712F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E984-B134-D9B6-11CC-4FB9C8C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E11A-84B1-2A7C-408F-AB916445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5B330-50B2-94E0-3B20-8DEB954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8DC2-2F2B-6C0E-0C37-4B4DFC95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9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CC0A-E9AD-B222-CE30-718C2B91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37DE-A6DD-1970-483C-676A5C558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99CF4-B0FB-7AF9-0F23-1F2612493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DB64-813F-F6C9-10AB-AA17511D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7295-7A6A-F93D-DBAE-D56AA8F0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6C8A-C601-F626-DB4D-D4C8DFA3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7150-1E99-811C-5251-C3533E8F9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B9257-F58E-57E1-DD56-0FC725D1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4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E0B6-58FC-4FA3-AA55-318C1632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9E41-B0BD-C42D-6DF8-1C8510C4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E94E4-515F-F38C-4259-0316AC06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9C2A-7D5D-1D74-0794-32C6DAE9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0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EC19-3BB8-2C51-1477-D72F341A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730C2-D1E7-CDF4-1247-748456841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F7BBA-498D-5505-B73C-533AB6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B920-BFBD-746A-9DDA-730EDF5B2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74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B91E-3329-0BAC-FCED-EAF9E8F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106F-E717-C1F5-1FA5-A68110090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F51D3-92DA-7E6B-7A37-A8B6D7C5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E02E-87E4-DEC3-B100-F164DC51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6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011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399E-1D3F-0181-C130-44DF7C3C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598F1-BFAB-9C44-DFE1-66E4E23F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1EA81-8A49-1DE2-294C-7B53D748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5234B-1C22-7023-4285-3F3BCB41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5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BABC-9794-572C-5461-369F17E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88DA419-33D2-BBFA-DD64-8E146DEAD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B280611-372D-590B-BDFF-669A599F1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Dieses Thema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findet</a:t>
            </a:r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 man in der Carbon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Dokumentation</a:t>
            </a:r>
            <a:endParaRPr lang="en-US" altLang="en-US" dirty="0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8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0530-D5B0-DE35-A454-B3FDBD1A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E846-37DE-5DD3-04EB-2D0B8CA0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74154-A900-147A-289C-9D3BBC58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B01FC-B6E5-636D-ADE6-144BD12D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F202-4500-EC5C-60F8-407D89D8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520A8-40DB-16CE-9717-FDC080B78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0A32-CB8E-9A11-79AC-597A7BE1A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BF1-9925-00B1-FC3A-98A0F445C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514-2638-D17B-2AEC-A1D54574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CC44-717A-CE31-343D-37A4138E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122F-770B-ADA5-8E45-E41937E4D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4EA7-012A-3100-069F-9663E815D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9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53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93B-7AC3-BBF3-0364-345170E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6CD8A-AC9C-7F38-2FA9-4333502CC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3FFB9-B2B9-390C-7C9F-DC56F755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FA67-1DBE-8584-9ED4-4013C7BBE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84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71FA-5627-F5E2-B15A-444EE849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9078-B92B-96D7-6A8B-441519A4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D0031-581B-35D6-6B15-C756195D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2E27-178A-98C4-CA56-905BB7B7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9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6DD09-F0CF-2245-47EC-8E11EE9E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E932D-8120-C675-4FD9-225BC0AE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6F4D-972B-5FFA-904A-FE89885D8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B36E-85D5-3753-7991-4B9878FE5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43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03-65E3-85C0-C837-E79D86A4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F4893-D8DD-46BA-4BE0-6F51387B7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31D71-A365-8DFB-B8DA-C8D3FB1D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B73D-76BF-573F-B3FF-A9C6F08F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D74B-6926-302C-955E-34AD501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E0922-DA76-F640-8CD1-505DF70D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88EDB-CAC6-25DD-1152-2CB9E7572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AE8-2ED9-D6E4-3889-758885C67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8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E8BF-3144-94EC-6939-E17227BE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F5818-80CF-8B0C-98CA-E188369F0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C9C4-3F67-D273-4E0D-5E65CCB4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6C67-5D6C-0FCC-3D6C-92CCE991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2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6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DB5B-BA2A-75F9-4EC9-F80271A0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ADBC2-62B3-633D-54C0-DC24F48E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8093B-1B00-63C3-CFCE-27D42409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FBC8-AD48-9F8A-9262-84138A22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7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48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61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7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5126-D28E-DC72-11AB-C3CE6449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480ED-C83E-1385-3A91-A341EF25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8666-0186-26D2-E053-B341A8B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Approach not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A: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Java-Sources on </a:t>
            </a:r>
            <a:r>
              <a:rPr lang="de-DE" dirty="0" err="1"/>
              <a:t>the</a:t>
            </a:r>
            <a:r>
              <a:rPr lang="de-DE" dirty="0"/>
              <a:t> Backend,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Trees</a:t>
            </a:r>
            <a:r>
              <a:rPr lang="de-DE" dirty="0"/>
              <a:t>. 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-Transformation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Backend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E778A-E98F-9F85-ED10-15C192A0C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91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65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187D-0BC8-59C6-10E5-71F471D7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3749E-3EB7-D03D-0C12-ED79B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95EA-DCE8-9835-F515-F29F83578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0DCD-B91D-25B6-EB5B-1F1BCF5EC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E9A5-8D5B-ED30-F3F4-CC779974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67DCA-F7AD-2320-97D3-300BA27E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65BBA-4AFC-73E3-BDD2-B0F40D0A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ED6D-FC23-06E0-C4FD-024021085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3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9/29/25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9/29/25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A3C8-010C-22DC-A858-0DE03DC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212985"/>
            <a:ext cx="324427" cy="278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7009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2: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List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hierarchical</a:t>
            </a:r>
            <a:r>
              <a:rPr lang="de-DE" sz="1400" b="1" dirty="0">
                <a:solidFill>
                  <a:srgbClr val="00B0F0"/>
                </a:solidFill>
              </a:rPr>
              <a:t> 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A6FC3-1522-56D0-6343-E02655FB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1449465"/>
            <a:ext cx="8369442" cy="207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4EDA9-4592-8D33-2ECF-4DB4B8E02E2D}"/>
              </a:ext>
            </a:extLst>
          </p:cNvPr>
          <p:cNvSpPr txBox="1"/>
          <p:nvPr/>
        </p:nvSpPr>
        <p:spPr>
          <a:xfrm>
            <a:off x="429490" y="841066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Content of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5255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7480-C7C4-FA56-5DB0-08E8D5D5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9C0155A-AB42-F6B5-30DC-0D06E3890AC0}"/>
              </a:ext>
            </a:extLst>
          </p:cNvPr>
          <p:cNvGrpSpPr/>
          <p:nvPr/>
        </p:nvGrpSpPr>
        <p:grpSpPr>
          <a:xfrm>
            <a:off x="1037449" y="1845802"/>
            <a:ext cx="7376160" cy="1814650"/>
            <a:chOff x="335280" y="1716319"/>
            <a:chExt cx="8036560" cy="1918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F6FFC1-BD72-E163-E166-E0F058CB1871}"/>
                </a:ext>
              </a:extLst>
            </p:cNvPr>
            <p:cNvSpPr/>
            <p:nvPr/>
          </p:nvSpPr>
          <p:spPr>
            <a:xfrm>
              <a:off x="335280" y="1716319"/>
              <a:ext cx="8036560" cy="1918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2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3100BE1-FDDC-D960-8819-D0D20202CB8B}"/>
                </a:ext>
              </a:extLst>
            </p:cNvPr>
            <p:cNvSpPr/>
            <p:nvPr/>
          </p:nvSpPr>
          <p:spPr>
            <a:xfrm>
              <a:off x="1646088" y="1872985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FF3C99-7F81-D36B-8914-40B622A810E6}"/>
                </a:ext>
              </a:extLst>
            </p:cNvPr>
            <p:cNvSpPr/>
            <p:nvPr/>
          </p:nvSpPr>
          <p:spPr>
            <a:xfrm>
              <a:off x="5117905" y="310387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Java </a:t>
              </a:r>
              <a:r>
                <a:rPr lang="de-DE" sz="1200" dirty="0" err="1"/>
                <a:t>reads</a:t>
              </a:r>
              <a:r>
                <a:rPr lang="de-DE" sz="1200" dirty="0"/>
                <a:t> Source</a:t>
              </a:r>
              <a:r>
                <a:rPr lang="en-DE" sz="1200"/>
                <a:t>: 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61A9873-9B86-F931-BEBE-1FDE621B5212}"/>
                </a:ext>
              </a:extLst>
            </p:cNvPr>
            <p:cNvSpPr/>
            <p:nvPr/>
          </p:nvSpPr>
          <p:spPr>
            <a:xfrm>
              <a:off x="5117907" y="2458801"/>
              <a:ext cx="2734491" cy="51380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AF4D755-A2A0-4EDE-6A64-2672803F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534" y="2609275"/>
              <a:ext cx="322422" cy="31781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221DA7-F633-3D55-CF12-E66932B28F0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4380579" y="2102083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469977-D082-D112-CEF7-2537CF83FE6A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6485151" y="2972607"/>
              <a:ext cx="2" cy="13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9D635D-F778-4640-685A-A6E43E1B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3254183"/>
              <a:ext cx="324427" cy="2786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6BEC30-8C32-63E0-30B6-E876D93D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954475"/>
              <a:ext cx="322422" cy="317816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D37497F-B43E-F4BE-6582-73881DB1F16B}"/>
                </a:ext>
              </a:extLst>
            </p:cNvPr>
            <p:cNvSpPr/>
            <p:nvPr/>
          </p:nvSpPr>
          <p:spPr>
            <a:xfrm>
              <a:off x="5117906" y="1878310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en-DE" sz="1200"/>
                <a:t> </a:t>
              </a:r>
              <a:r>
                <a:rPr lang="de-DE" sz="1200" dirty="0" err="1"/>
                <a:t>Tree</a:t>
              </a:r>
              <a:endParaRPr lang="en-DE" sz="1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4B542C-9513-8F7F-D11F-E8D7CF2497B6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H="1" flipV="1">
              <a:off x="6485152" y="2336506"/>
              <a:ext cx="1" cy="12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3F98FA-1F2A-09BE-26D0-4CB31D2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963642"/>
              <a:ext cx="322422" cy="31781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487D8-A086-368B-0811-6860A000E455}"/>
              </a:ext>
            </a:extLst>
          </p:cNvPr>
          <p:cNvGrpSpPr/>
          <p:nvPr/>
        </p:nvGrpSpPr>
        <p:grpSpPr>
          <a:xfrm>
            <a:off x="1024753" y="853213"/>
            <a:ext cx="7376160" cy="591388"/>
            <a:chOff x="335280" y="873760"/>
            <a:chExt cx="8036560" cy="7416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CEF734-E6FE-CD06-3AA8-5E40DD4FA3DE}"/>
                </a:ext>
              </a:extLst>
            </p:cNvPr>
            <p:cNvSpPr/>
            <p:nvPr/>
          </p:nvSpPr>
          <p:spPr>
            <a:xfrm>
              <a:off x="335280" y="873760"/>
              <a:ext cx="8036560" cy="74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1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72BB3C-D03A-45E6-6124-486936215DA3}"/>
                </a:ext>
              </a:extLst>
            </p:cNvPr>
            <p:cNvSpPr/>
            <p:nvPr/>
          </p:nvSpPr>
          <p:spPr>
            <a:xfrm>
              <a:off x="1646088" y="995446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E82DEC-9A54-4476-A5B5-3E439DE3A29B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4380579" y="1224544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D424CAD-4514-6E5E-F3FE-C7D941AB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076936"/>
              <a:ext cx="322422" cy="317816"/>
            </a:xfrm>
            <a:prstGeom prst="rect">
              <a:avLst/>
            </a:prstGeom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0B2F15-4238-FE25-EC85-3495614AF881}"/>
                </a:ext>
              </a:extLst>
            </p:cNvPr>
            <p:cNvSpPr/>
            <p:nvPr/>
          </p:nvSpPr>
          <p:spPr>
            <a:xfrm>
              <a:off x="5117906" y="1000771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de-DE" sz="1200" dirty="0" err="1"/>
                <a:t>Tree</a:t>
              </a:r>
              <a:r>
                <a:rPr lang="en-DE" sz="1200"/>
                <a:t> (dire</a:t>
              </a:r>
              <a:r>
                <a:rPr lang="de-DE" sz="1200" dirty="0"/>
                <a:t>ct</a:t>
              </a:r>
              <a:r>
                <a:rPr lang="en-DE" sz="1200"/>
                <a:t>)</a:t>
              </a:r>
              <a:endParaRPr lang="en-DE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249574-33A8-7049-A1A7-9B2BF789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086103"/>
              <a:ext cx="322422" cy="3178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252696-489A-0C06-DB8B-0FCDC36A6325}"/>
              </a:ext>
            </a:extLst>
          </p:cNvPr>
          <p:cNvSpPr txBox="1"/>
          <p:nvPr/>
        </p:nvSpPr>
        <p:spPr>
          <a:xfrm>
            <a:off x="558204" y="201890"/>
            <a:ext cx="30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 err="1">
                <a:solidFill>
                  <a:srgbClr val="00B0F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2461A-BA98-F53E-B6E2-CDFF61A71D09}"/>
              </a:ext>
            </a:extLst>
          </p:cNvPr>
          <p:cNvGrpSpPr/>
          <p:nvPr/>
        </p:nvGrpSpPr>
        <p:grpSpPr>
          <a:xfrm>
            <a:off x="1074943" y="3929253"/>
            <a:ext cx="7350769" cy="1038768"/>
            <a:chOff x="335280" y="3749236"/>
            <a:chExt cx="8030923" cy="13206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15907-B4CC-9503-E073-BE4A15E6DA41}"/>
                </a:ext>
              </a:extLst>
            </p:cNvPr>
            <p:cNvSpPr/>
            <p:nvPr/>
          </p:nvSpPr>
          <p:spPr>
            <a:xfrm>
              <a:off x="335280" y="3749236"/>
              <a:ext cx="8030923" cy="1320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Other</a:t>
              </a:r>
            </a:p>
            <a:p>
              <a:r>
                <a:rPr lang="de-DE" sz="1200" dirty="0">
                  <a:solidFill>
                    <a:srgbClr val="0070C0"/>
                  </a:solidFill>
                </a:rPr>
                <a:t>Approach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6E79E9-A8F2-8AC9-E4DA-4F1965EAE6BD}"/>
                </a:ext>
              </a:extLst>
            </p:cNvPr>
            <p:cNvSpPr/>
            <p:nvPr/>
          </p:nvSpPr>
          <p:spPr>
            <a:xfrm>
              <a:off x="1646088" y="4537909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8ACC66F-C4B1-C175-B2AC-1E690233D895}"/>
                </a:ext>
              </a:extLst>
            </p:cNvPr>
            <p:cNvSpPr/>
            <p:nvPr/>
          </p:nvSpPr>
          <p:spPr>
            <a:xfrm>
              <a:off x="5117907" y="453790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REST-</a:t>
              </a:r>
              <a:r>
                <a:rPr lang="de-DE" sz="1200" dirty="0" err="1"/>
                <a:t>Endpoint</a:t>
              </a:r>
              <a:r>
                <a:rPr lang="de-DE" sz="1200" dirty="0"/>
                <a:t> </a:t>
              </a: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en-DE" sz="1200"/>
                <a:t>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77DAA9-18D9-9E76-04DB-AD32F243A31E}"/>
                </a:ext>
              </a:extLst>
            </p:cNvPr>
            <p:cNvSpPr/>
            <p:nvPr/>
          </p:nvSpPr>
          <p:spPr>
            <a:xfrm>
              <a:off x="1646088" y="3852642"/>
              <a:ext cx="2734491" cy="5138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(JavaScript)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D06F64-E1BB-CC87-AD27-445D9356E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715" y="3893001"/>
              <a:ext cx="322422" cy="31781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AF6DEE-EC1D-A73A-48A5-FD75238E2292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4380579" y="4767006"/>
              <a:ext cx="737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48102-B441-2461-A9CF-B01AD163E505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3013334" y="4366448"/>
              <a:ext cx="0" cy="17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0316A-9499-61AD-B1DC-B7BBBFD6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362" y="4627669"/>
              <a:ext cx="324427" cy="2786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119CF3-FB9D-04D3-42E7-9DEBB304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4594970"/>
              <a:ext cx="324427" cy="27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Fundamentals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of</a:t>
            </a:r>
            <a:r>
              <a:rPr lang="de-DE" altLang="de-DE" sz="1400" kern="0" dirty="0">
                <a:solidFill>
                  <a:srgbClr val="FFC000"/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2E15-454C-B944-5CB9-1AC284C6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5966A-CCB0-404A-0835-31246E48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5" y="1562083"/>
            <a:ext cx="4835434" cy="291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54184-52B8-C4B6-0B86-1F7F7639E70F}"/>
              </a:ext>
            </a:extLst>
          </p:cNvPr>
          <p:cNvSpPr txBox="1"/>
          <p:nvPr/>
        </p:nvSpPr>
        <p:spPr>
          <a:xfrm>
            <a:off x="557349" y="905779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Any object consisting of </a:t>
            </a:r>
            <a:r>
              <a:rPr lang="de-DE" sz="1200" dirty="0">
                <a:solidFill>
                  <a:srgbClr val="00B0F0"/>
                </a:solidFill>
              </a:rPr>
              <a:t>N</a:t>
            </a:r>
            <a:r>
              <a:rPr lang="en-DE" sz="1200">
                <a:solidFill>
                  <a:srgbClr val="00B0F0"/>
                </a:solidFill>
              </a:rPr>
              <a:t>odes</a:t>
            </a:r>
            <a:r>
              <a:rPr lang="en-DE" sz="1200"/>
              <a:t> and connections (= </a:t>
            </a:r>
            <a:r>
              <a:rPr lang="de-DE" sz="1200" dirty="0">
                <a:solidFill>
                  <a:srgbClr val="00B0F0"/>
                </a:solidFill>
              </a:rPr>
              <a:t>E</a:t>
            </a:r>
            <a:r>
              <a:rPr lang="en-DE" sz="1200">
                <a:solidFill>
                  <a:srgbClr val="00B0F0"/>
                </a:solidFill>
              </a:rPr>
              <a:t>dges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AEB7-C80C-4C5E-3CB6-709B257D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4CF5E-3EDC-ECBA-181E-38B71658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86" y="3758800"/>
            <a:ext cx="732790" cy="96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A64F-2994-9B70-7B15-401912FA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96" y="3595105"/>
            <a:ext cx="1409323" cy="1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4343C-9D32-E3CB-0A53-24216AF7229E}"/>
              </a:ext>
            </a:extLst>
          </p:cNvPr>
          <p:cNvSpPr txBox="1"/>
          <p:nvPr/>
        </p:nvSpPr>
        <p:spPr>
          <a:xfrm>
            <a:off x="558204" y="20189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What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EDA-B72B-113D-6543-EC154329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CB3D76-1028-5431-B873-528379EB06C6}"/>
              </a:ext>
            </a:extLst>
          </p:cNvPr>
          <p:cNvSpPr/>
          <p:nvPr/>
        </p:nvSpPr>
        <p:spPr>
          <a:xfrm>
            <a:off x="3849040" y="91878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AE4C4-EC98-38ED-6583-F540C08FCE82}"/>
              </a:ext>
            </a:extLst>
          </p:cNvPr>
          <p:cNvSpPr/>
          <p:nvPr/>
        </p:nvSpPr>
        <p:spPr>
          <a:xfrm>
            <a:off x="3231111" y="178365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A639F-5F89-78DD-FC5A-96F83CDFE918}"/>
              </a:ext>
            </a:extLst>
          </p:cNvPr>
          <p:cNvSpPr/>
          <p:nvPr/>
        </p:nvSpPr>
        <p:spPr>
          <a:xfrm>
            <a:off x="5322804" y="177331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BA6253-8B4E-0649-CCF5-1041B51A6999}"/>
              </a:ext>
            </a:extLst>
          </p:cNvPr>
          <p:cNvSpPr/>
          <p:nvPr/>
        </p:nvSpPr>
        <p:spPr>
          <a:xfrm>
            <a:off x="2677737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F773C-C82D-6683-09FF-C5C7543288D5}"/>
              </a:ext>
            </a:extLst>
          </p:cNvPr>
          <p:cNvSpPr/>
          <p:nvPr/>
        </p:nvSpPr>
        <p:spPr>
          <a:xfrm>
            <a:off x="3600845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444B4-661D-1B21-7768-F47B2E62E924}"/>
              </a:ext>
            </a:extLst>
          </p:cNvPr>
          <p:cNvSpPr/>
          <p:nvPr/>
        </p:nvSpPr>
        <p:spPr>
          <a:xfrm>
            <a:off x="471118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3AC68A-40AB-22BA-750F-936394BE3D2B}"/>
              </a:ext>
            </a:extLst>
          </p:cNvPr>
          <p:cNvSpPr/>
          <p:nvPr/>
        </p:nvSpPr>
        <p:spPr>
          <a:xfrm>
            <a:off x="5322804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27EC9E-71E9-5BD9-2CE3-61AD6C43A793}"/>
              </a:ext>
            </a:extLst>
          </p:cNvPr>
          <p:cNvSpPr/>
          <p:nvPr/>
        </p:nvSpPr>
        <p:spPr>
          <a:xfrm>
            <a:off x="593441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E21-879B-A0BD-1854-29F951CE9897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642" y="1104613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D730A4-5A8E-8D99-82D7-A4951CB80E63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268" y="1969483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2C6C-E25C-2E20-6923-2EE4CA2DE5CD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642" y="1969483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808FEA-CB0C-25E6-C1EE-257D018F8BA6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571" y="1104613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66DF86-067C-74E3-1767-6CE1CB198EE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720" y="1959142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735E7D-7667-9A30-FE2E-376534FAF5B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599" y="1991025"/>
            <a:ext cx="0" cy="615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B50566-4690-B87A-4E7E-1B06BC5C6759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335" y="1959142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47238B1-C49B-8109-7DD6-740931187C14}"/>
              </a:ext>
            </a:extLst>
          </p:cNvPr>
          <p:cNvSpPr/>
          <p:nvPr/>
        </p:nvSpPr>
        <p:spPr>
          <a:xfrm>
            <a:off x="7821988" y="41610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200C8-8DCC-9F7E-ACDB-9338623239BC}"/>
              </a:ext>
            </a:extLst>
          </p:cNvPr>
          <p:cNvCxnSpPr>
            <a:cxnSpLocks/>
          </p:cNvCxnSpPr>
          <p:nvPr/>
        </p:nvCxnSpPr>
        <p:spPr>
          <a:xfrm>
            <a:off x="7821988" y="4609701"/>
            <a:ext cx="37277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3D3D12-2CF3-CAD7-2C13-49929674742E}"/>
              </a:ext>
            </a:extLst>
          </p:cNvPr>
          <p:cNvSpPr txBox="1"/>
          <p:nvPr/>
        </p:nvSpPr>
        <p:spPr>
          <a:xfrm>
            <a:off x="6520380" y="41365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an</a:t>
            </a:r>
            <a:r>
              <a:rPr lang="en-DE" sz="1200"/>
              <a:t> ID</a:t>
            </a:r>
            <a:endParaRPr lang="en-DE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C51B1-8110-9C19-9291-535C805B276C}"/>
              </a:ext>
            </a:extLst>
          </p:cNvPr>
          <p:cNvSpPr txBox="1"/>
          <p:nvPr/>
        </p:nvSpPr>
        <p:spPr>
          <a:xfrm>
            <a:off x="6520380" y="447120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Edge</a:t>
            </a:r>
            <a:endParaRPr lang="en-DE" sz="1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73B1A3-38B6-0F38-9C09-91122B70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22AAE-39A3-EF8A-B325-BD9A108FEF60}"/>
              </a:ext>
            </a:extLst>
          </p:cNvPr>
          <p:cNvSpPr txBox="1"/>
          <p:nvPr/>
        </p:nvSpPr>
        <p:spPr>
          <a:xfrm>
            <a:off x="558204" y="201890"/>
            <a:ext cx="3196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How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understand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94F0-08D5-EFE7-3D1B-8255EA50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BC8971-48AA-3EB1-2442-D14D64BCBD13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5D637-29EF-0962-73A3-642F8CB62FB6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FB588-D32A-FD17-4882-9848A6878A06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A5A2-60E6-911E-7DAF-2D0FFFBD959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15A052-D5F6-ED3E-D578-CC75BAAFF6C0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CC3DCB-6B2B-81F6-F4DE-40A29BF21E7B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E2689-1270-1061-4130-571E68049A18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D21C9-3C19-E206-34E6-C9FF86B0E00F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0D8B8-3B4B-DE78-6E73-62D0CC5B2AD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6F740-C775-301D-7EEC-26451FE020B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E09D-16ED-AD7B-0636-922D9C6F30D0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609F6-BD48-2BE6-A1F4-754259FE6415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73BF24-8B05-A901-EAF7-3BA9FB3B09D3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CE8C6-EBCB-15CC-9957-DB47AAF4452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6EFD88-70EB-BE43-175C-65FC4C552101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BA3691-CE45-7A32-8248-20A942A26D85}"/>
              </a:ext>
            </a:extLst>
          </p:cNvPr>
          <p:cNvSpPr/>
          <p:nvPr/>
        </p:nvSpPr>
        <p:spPr>
          <a:xfrm>
            <a:off x="494460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49280-6B33-EA08-367A-A8E345DA32B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136198" y="4335652"/>
            <a:ext cx="1301931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F17829-0076-1A1A-E564-234636A07F96}"/>
              </a:ext>
            </a:extLst>
          </p:cNvPr>
          <p:cNvSpPr txBox="1"/>
          <p:nvPr/>
        </p:nvSpPr>
        <p:spPr>
          <a:xfrm>
            <a:off x="3034994" y="4200919"/>
            <a:ext cx="1267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 </a:t>
            </a:r>
            <a:r>
              <a:rPr lang="de-DE" sz="1200" dirty="0" err="1"/>
              <a:t>directed</a:t>
            </a:r>
            <a:r>
              <a:rPr lang="de-DE" sz="1200" dirty="0"/>
              <a:t> Edge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19A9B1-A27D-8AB2-6004-58F32AE8CE63}"/>
              </a:ext>
            </a:extLst>
          </p:cNvPr>
          <p:cNvSpPr/>
          <p:nvPr/>
        </p:nvSpPr>
        <p:spPr>
          <a:xfrm>
            <a:off x="643812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8C59E-67AE-256A-6D90-F1892C7D9189}"/>
              </a:ext>
            </a:extLst>
          </p:cNvPr>
          <p:cNvSpPr txBox="1"/>
          <p:nvPr/>
        </p:nvSpPr>
        <p:spPr>
          <a:xfrm>
            <a:off x="4859466" y="4514487"/>
            <a:ext cx="2898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… </a:t>
            </a:r>
            <a:r>
              <a:rPr lang="de-DE" sz="1000" dirty="0" err="1"/>
              <a:t>points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(2)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another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(1)</a:t>
            </a:r>
          </a:p>
          <a:p>
            <a:br>
              <a:rPr lang="de-DE" sz="1000" dirty="0"/>
            </a:br>
            <a:r>
              <a:rPr lang="de-DE" sz="1000" dirty="0"/>
              <a:t>… </a:t>
            </a:r>
            <a:r>
              <a:rPr lang="de-DE" sz="1000" dirty="0" err="1">
                <a:solidFill>
                  <a:srgbClr val="00B0F0"/>
                </a:solidFill>
              </a:rPr>
              <a:t>ParentID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(2) </a:t>
            </a:r>
            <a:r>
              <a:rPr lang="de-DE" sz="1000" dirty="0" err="1"/>
              <a:t>is</a:t>
            </a:r>
            <a:r>
              <a:rPr lang="de-DE" sz="1000" dirty="0"/>
              <a:t> (1)</a:t>
            </a:r>
            <a:endParaRPr lang="en-DE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916D57-A4AA-36E9-DCD2-DDE05B4F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6FC52-084D-2466-F2CA-065862A9378F}"/>
              </a:ext>
            </a:extLst>
          </p:cNvPr>
          <p:cNvSpPr txBox="1"/>
          <p:nvPr/>
        </p:nvSpPr>
        <p:spPr>
          <a:xfrm>
            <a:off x="558204" y="201890"/>
            <a:ext cx="23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directed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0C-2848-F972-BE85-8BC79CC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174A08-8F01-8C6D-FB38-752A37A25F53}"/>
              </a:ext>
            </a:extLst>
          </p:cNvPr>
          <p:cNvSpPr/>
          <p:nvPr/>
        </p:nvSpPr>
        <p:spPr>
          <a:xfrm>
            <a:off x="6701246" y="14456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C2A0B-E85A-B6D9-39AD-8705AF95259F}"/>
              </a:ext>
            </a:extLst>
          </p:cNvPr>
          <p:cNvSpPr txBox="1"/>
          <p:nvPr/>
        </p:nvSpPr>
        <p:spPr>
          <a:xfrm>
            <a:off x="7001489" y="121479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D9CC5F-0D57-62AD-ABBA-862B3F3FB1D0}"/>
              </a:ext>
            </a:extLst>
          </p:cNvPr>
          <p:cNvSpPr/>
          <p:nvPr/>
        </p:nvSpPr>
        <p:spPr>
          <a:xfrm>
            <a:off x="7915684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05C98-E70D-C970-5810-A468057C8931}"/>
              </a:ext>
            </a:extLst>
          </p:cNvPr>
          <p:cNvSpPr/>
          <p:nvPr/>
        </p:nvSpPr>
        <p:spPr>
          <a:xfrm>
            <a:off x="8138567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28477-EE68-8B94-2F0F-1AF390A8F466}"/>
              </a:ext>
            </a:extLst>
          </p:cNvPr>
          <p:cNvSpPr/>
          <p:nvPr/>
        </p:nvSpPr>
        <p:spPr>
          <a:xfrm>
            <a:off x="6701246" y="1754777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E0F74-B2EF-8C8B-20C3-8F2AA8B7594A}"/>
              </a:ext>
            </a:extLst>
          </p:cNvPr>
          <p:cNvSpPr txBox="1"/>
          <p:nvPr/>
        </p:nvSpPr>
        <p:spPr>
          <a:xfrm>
            <a:off x="7001489" y="152394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24BE44-1E24-33E9-916E-C0FE12A80437}"/>
              </a:ext>
            </a:extLst>
          </p:cNvPr>
          <p:cNvSpPr/>
          <p:nvPr/>
        </p:nvSpPr>
        <p:spPr>
          <a:xfrm>
            <a:off x="7915684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E01714-1D17-DBBE-D732-D049CCC7425E}"/>
              </a:ext>
            </a:extLst>
          </p:cNvPr>
          <p:cNvSpPr/>
          <p:nvPr/>
        </p:nvSpPr>
        <p:spPr>
          <a:xfrm>
            <a:off x="8138567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74B1EF-45DD-19AD-59BC-EF98446B9C44}"/>
              </a:ext>
            </a:extLst>
          </p:cNvPr>
          <p:cNvSpPr/>
          <p:nvPr/>
        </p:nvSpPr>
        <p:spPr>
          <a:xfrm>
            <a:off x="6701246" y="20508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11DA56-F8D8-4207-D4B9-D9E6B8D6C822}"/>
              </a:ext>
            </a:extLst>
          </p:cNvPr>
          <p:cNvSpPr txBox="1"/>
          <p:nvPr/>
        </p:nvSpPr>
        <p:spPr>
          <a:xfrm>
            <a:off x="7001489" y="181997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28B51B-1092-FDAB-ADE0-1D0B864C1903}"/>
              </a:ext>
            </a:extLst>
          </p:cNvPr>
          <p:cNvSpPr/>
          <p:nvPr/>
        </p:nvSpPr>
        <p:spPr>
          <a:xfrm>
            <a:off x="7915684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974C88-9C22-C348-9612-457F268A525D}"/>
              </a:ext>
            </a:extLst>
          </p:cNvPr>
          <p:cNvSpPr/>
          <p:nvPr/>
        </p:nvSpPr>
        <p:spPr>
          <a:xfrm>
            <a:off x="8138567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85F6CB-6B29-7AE1-1FAD-32F44DAA148F}"/>
              </a:ext>
            </a:extLst>
          </p:cNvPr>
          <p:cNvSpPr/>
          <p:nvPr/>
        </p:nvSpPr>
        <p:spPr>
          <a:xfrm>
            <a:off x="8361450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67D5F6-FFF3-1D13-6090-F390FA4A1E02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897EA0-6367-4D37-7247-F75F7E720EE0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95403A-D2DB-101A-BC4D-1A8B3A151D37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D9CA2-F7EB-D475-5FFA-4EF0BF958D8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E9A6F2-37DE-E725-D752-4EB3CBA9BB0C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C381BE-5315-B6E8-6451-1E1705DD92F3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1C300-7875-EF2D-5A5D-2605A8FB381B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B3DC4D-CC11-8806-DE6B-268129C82E7D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238D6-B819-1B4D-9DA2-A8C790FC0EBA}"/>
              </a:ext>
            </a:extLst>
          </p:cNvPr>
          <p:cNvCxnSpPr>
            <a:stCxn id="39" idx="3"/>
            <a:endCxn id="40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FC95-FC29-BFB4-ACB8-1B71F9C9D97E}"/>
              </a:ext>
            </a:extLst>
          </p:cNvPr>
          <p:cNvCxnSpPr>
            <a:cxnSpLocks/>
            <a:stCxn id="40" idx="3"/>
            <a:endCxn id="44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F86533-2478-8267-F365-D760EDEB6936}"/>
              </a:ext>
            </a:extLst>
          </p:cNvPr>
          <p:cNvCxnSpPr>
            <a:cxnSpLocks/>
            <a:stCxn id="40" idx="5"/>
            <a:endCxn id="45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28F7DF-6547-F45C-E7D5-820F584B4B08}"/>
              </a:ext>
            </a:extLst>
          </p:cNvPr>
          <p:cNvCxnSpPr>
            <a:cxnSpLocks/>
            <a:stCxn id="39" idx="5"/>
            <a:endCxn id="41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12B20-8AD3-BD7B-04C9-A7D0B58A7B0F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E3DD6-0AAB-B16E-5B82-622D1DADB296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E192E4-F44E-B50F-B193-EA4060AEDD31}"/>
              </a:ext>
            </a:extLst>
          </p:cNvPr>
          <p:cNvCxnSpPr>
            <a:cxnSpLocks/>
            <a:stCxn id="41" idx="5"/>
            <a:endCxn id="48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08FFB63-0C0D-BF70-D864-F31FDF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70096-4877-774D-CD60-792A86C9DE24}"/>
              </a:ext>
            </a:extLst>
          </p:cNvPr>
          <p:cNvSpPr txBox="1"/>
          <p:nvPr/>
        </p:nvSpPr>
        <p:spPr>
          <a:xfrm>
            <a:off x="558204" y="201890"/>
            <a:ext cx="364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can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have</a:t>
            </a:r>
            <a:r>
              <a:rPr lang="de-DE" sz="1400" b="1" dirty="0">
                <a:solidFill>
                  <a:srgbClr val="0070C0"/>
                </a:solidFill>
              </a:rPr>
              <a:t> Children[]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082F-2E31-5261-01AB-5B876B91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268269AE-2488-262B-E3DA-A1C62628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1770CE-3FEB-FAF3-4DAE-01A298405550}"/>
              </a:ext>
            </a:extLst>
          </p:cNvPr>
          <p:cNvSpPr/>
          <p:nvPr/>
        </p:nvSpPr>
        <p:spPr>
          <a:xfrm>
            <a:off x="3849189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C136F-EFAA-AC5A-DCF0-E3266C37136A}"/>
              </a:ext>
            </a:extLst>
          </p:cNvPr>
          <p:cNvSpPr/>
          <p:nvPr/>
        </p:nvSpPr>
        <p:spPr>
          <a:xfrm>
            <a:off x="3231260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551E8B-D199-5837-75BB-9B06A5B0FBC9}"/>
              </a:ext>
            </a:extLst>
          </p:cNvPr>
          <p:cNvSpPr/>
          <p:nvPr/>
        </p:nvSpPr>
        <p:spPr>
          <a:xfrm>
            <a:off x="5322953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42CEA6-B42B-FFF6-4510-1AC06786AD82}"/>
              </a:ext>
            </a:extLst>
          </p:cNvPr>
          <p:cNvSpPr/>
          <p:nvPr/>
        </p:nvSpPr>
        <p:spPr>
          <a:xfrm>
            <a:off x="267788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9F3A8-C92C-B600-3972-328165C2B868}"/>
              </a:ext>
            </a:extLst>
          </p:cNvPr>
          <p:cNvSpPr/>
          <p:nvPr/>
        </p:nvSpPr>
        <p:spPr>
          <a:xfrm>
            <a:off x="3600994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F11537-C21E-DE56-16A9-585EE59C4CA7}"/>
              </a:ext>
            </a:extLst>
          </p:cNvPr>
          <p:cNvSpPr/>
          <p:nvPr/>
        </p:nvSpPr>
        <p:spPr>
          <a:xfrm>
            <a:off x="47113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92025-2AEB-A9FD-9AAF-FC4A0E9A6E0A}"/>
              </a:ext>
            </a:extLst>
          </p:cNvPr>
          <p:cNvSpPr/>
          <p:nvPr/>
        </p:nvSpPr>
        <p:spPr>
          <a:xfrm>
            <a:off x="5322953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30B49-9097-99A9-F922-F9487D3085DA}"/>
              </a:ext>
            </a:extLst>
          </p:cNvPr>
          <p:cNvSpPr/>
          <p:nvPr/>
        </p:nvSpPr>
        <p:spPr>
          <a:xfrm>
            <a:off x="593456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C9C1-A0A3-3CFB-E25F-0938235F9B0C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791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6E67B-353D-6729-573A-F312D97A68A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417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BD178-CF22-6DB5-6DB3-024998EF382E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791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D9146-6204-D8DD-10A8-EF5F0E480504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720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EF352-D7F4-6AAD-A769-EF15A59B794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869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F8DDD-6D04-E795-9AB7-33E1B36E734E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748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F9BCF-F8C5-6DFA-2C88-0208E7D356BB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484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C23CE2-9618-25EC-DBB8-D88391195108}"/>
              </a:ext>
            </a:extLst>
          </p:cNvPr>
          <p:cNvSpPr txBox="1"/>
          <p:nvPr/>
        </p:nvSpPr>
        <p:spPr>
          <a:xfrm>
            <a:off x="4176251" y="8574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87FE-D8E6-A4DC-A022-6206C1E9F046}"/>
              </a:ext>
            </a:extLst>
          </p:cNvPr>
          <p:cNvSpPr txBox="1"/>
          <p:nvPr/>
        </p:nvSpPr>
        <p:spPr>
          <a:xfrm>
            <a:off x="5524474" y="1698591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13A65-E46A-256C-5D25-1596F3BA533B}"/>
              </a:ext>
            </a:extLst>
          </p:cNvPr>
          <p:cNvSpPr txBox="1"/>
          <p:nvPr/>
        </p:nvSpPr>
        <p:spPr>
          <a:xfrm>
            <a:off x="3482966" y="173767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126E4-2400-406F-7A9E-1A0D36912CA6}"/>
              </a:ext>
            </a:extLst>
          </p:cNvPr>
          <p:cNvSpPr txBox="1"/>
          <p:nvPr/>
        </p:nvSpPr>
        <p:spPr>
          <a:xfrm>
            <a:off x="2438138" y="28772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DAE2CF-37DE-55A8-646B-71BAB8FB9711}"/>
              </a:ext>
            </a:extLst>
          </p:cNvPr>
          <p:cNvSpPr txBox="1"/>
          <p:nvPr/>
        </p:nvSpPr>
        <p:spPr>
          <a:xfrm>
            <a:off x="339479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985F8-010C-D3B0-15DC-2A4080DA65B5}"/>
              </a:ext>
            </a:extLst>
          </p:cNvPr>
          <p:cNvSpPr txBox="1"/>
          <p:nvPr/>
        </p:nvSpPr>
        <p:spPr>
          <a:xfrm>
            <a:off x="4478045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8AE04-9297-B889-5872-051B967C6269}"/>
              </a:ext>
            </a:extLst>
          </p:cNvPr>
          <p:cNvSpPr txBox="1"/>
          <p:nvPr/>
        </p:nvSpPr>
        <p:spPr>
          <a:xfrm>
            <a:off x="5112940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F265C-C479-1B0D-2E3F-750B9378DACA}"/>
              </a:ext>
            </a:extLst>
          </p:cNvPr>
          <p:cNvSpPr txBox="1"/>
          <p:nvPr/>
        </p:nvSpPr>
        <p:spPr>
          <a:xfrm>
            <a:off x="574801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F81CAB-C317-9124-3163-21AEC73EB86F}"/>
              </a:ext>
            </a:extLst>
          </p:cNvPr>
          <p:cNvSpPr txBox="1"/>
          <p:nvPr/>
        </p:nvSpPr>
        <p:spPr>
          <a:xfrm>
            <a:off x="525072" y="3703081"/>
            <a:ext cx="4155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What</a:t>
            </a:r>
            <a:r>
              <a:rPr lang="de-DE" sz="1000" b="1" dirty="0"/>
              <a:t> </a:t>
            </a:r>
            <a:r>
              <a:rPr lang="de-DE" sz="1000" b="1" dirty="0" err="1"/>
              <a:t>helpes</a:t>
            </a:r>
            <a:r>
              <a:rPr lang="en-DE" sz="1000" b="1"/>
              <a:t>:   </a:t>
            </a:r>
            <a:r>
              <a:rPr lang="de-DE" sz="1000" dirty="0" err="1"/>
              <a:t>Each</a:t>
            </a:r>
            <a:r>
              <a:rPr lang="en-DE" sz="1000"/>
              <a:t> Objekt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Attributes</a:t>
            </a:r>
            <a:r>
              <a:rPr lang="en-DE" sz="1000"/>
              <a:t> (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say</a:t>
            </a:r>
            <a:r>
              <a:rPr lang="de-DE" sz="1000" dirty="0"/>
              <a:t>: </a:t>
            </a:r>
            <a:r>
              <a:rPr lang="en-DE" sz="1000">
                <a:solidFill>
                  <a:srgbClr val="00B0F0"/>
                </a:solidFill>
              </a:rPr>
              <a:t>Payload</a:t>
            </a:r>
            <a:r>
              <a:rPr lang="en-DE" sz="10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7E0F4-BABD-FB1D-48DF-CF7768DE739C}"/>
              </a:ext>
            </a:extLst>
          </p:cNvPr>
          <p:cNvSpPr txBox="1"/>
          <p:nvPr/>
        </p:nvSpPr>
        <p:spPr>
          <a:xfrm>
            <a:off x="1177489" y="415667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284643E3-0E46-9CE1-D8EA-15777A5E0278}"/>
              </a:ext>
            </a:extLst>
          </p:cNvPr>
          <p:cNvSpPr/>
          <p:nvPr/>
        </p:nvSpPr>
        <p:spPr>
          <a:xfrm>
            <a:off x="1335337" y="4422196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33AA76-DFA5-CF0F-2002-E2CC1E325901}"/>
              </a:ext>
            </a:extLst>
          </p:cNvPr>
          <p:cNvSpPr txBox="1"/>
          <p:nvPr/>
        </p:nvSpPr>
        <p:spPr>
          <a:xfrm>
            <a:off x="3280415" y="4152756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74883F42-E354-AFBF-8857-A35BB2D3896F}"/>
              </a:ext>
            </a:extLst>
          </p:cNvPr>
          <p:cNvSpPr/>
          <p:nvPr/>
        </p:nvSpPr>
        <p:spPr>
          <a:xfrm>
            <a:off x="3438263" y="4418281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0DE9C-F3ED-7CFA-779C-0B57709F75BE}"/>
              </a:ext>
            </a:extLst>
          </p:cNvPr>
          <p:cNvSpPr txBox="1"/>
          <p:nvPr/>
        </p:nvSpPr>
        <p:spPr>
          <a:xfrm>
            <a:off x="5383341" y="41488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Person</a:t>
            </a:r>
            <a:endParaRPr lang="en-DE" sz="1100" dirty="0"/>
          </a:p>
        </p:txBody>
      </p:sp>
      <p:sp>
        <p:nvSpPr>
          <p:cNvPr id="73" name="Cloud 72">
            <a:extLst>
              <a:ext uri="{FF2B5EF4-FFF2-40B4-BE49-F238E27FC236}">
                <a16:creationId xmlns:a16="http://schemas.microsoft.com/office/drawing/2014/main" id="{0CCB3603-9C88-B7BF-E525-A8F779A89B0F}"/>
              </a:ext>
            </a:extLst>
          </p:cNvPr>
          <p:cNvSpPr/>
          <p:nvPr/>
        </p:nvSpPr>
        <p:spPr>
          <a:xfrm>
            <a:off x="5541189" y="4414366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E73B-4AED-D74A-0A62-0537002D437B}"/>
              </a:ext>
            </a:extLst>
          </p:cNvPr>
          <p:cNvSpPr txBox="1"/>
          <p:nvPr/>
        </p:nvSpPr>
        <p:spPr>
          <a:xfrm>
            <a:off x="558204" y="201890"/>
            <a:ext cx="5618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Typically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represents</a:t>
            </a:r>
            <a:r>
              <a:rPr lang="de-DE" sz="1400" b="1" dirty="0">
                <a:solidFill>
                  <a:srgbClr val="0070C0"/>
                </a:solidFill>
              </a:rPr>
              <a:t> Objects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normal Life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FD2D-4B8C-5278-9489-8931F4A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FF760AA-4BB7-22F1-6E14-4CBC298FE639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C1457C-3CEE-4111-0F9E-AB9F050FF1EE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8E3248-2D21-F8D6-5495-51599CD7B9FB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63EF29-21CF-2D16-3CBD-5A485D323862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7C567F-4454-6151-71A0-CFF2A06A329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CE8C68-4E96-B85C-26B0-3A3A4105E9D0}"/>
              </a:ext>
            </a:extLst>
          </p:cNvPr>
          <p:cNvSpPr txBox="1"/>
          <p:nvPr/>
        </p:nvSpPr>
        <p:spPr>
          <a:xfrm>
            <a:off x="463000" y="92351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Directed Graph</a:t>
            </a:r>
          </a:p>
          <a:p>
            <a:endParaRPr lang="en-GB" sz="12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6828B9-9CE9-45C2-AD22-0F4D775C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1EC9-3490-7C68-907A-417B1E89EDA1}"/>
              </a:ext>
            </a:extLst>
          </p:cNvPr>
          <p:cNvSpPr txBox="1"/>
          <p:nvPr/>
        </p:nvSpPr>
        <p:spPr>
          <a:xfrm>
            <a:off x="558204" y="201890"/>
            <a:ext cx="25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- </a:t>
            </a:r>
            <a:r>
              <a:rPr lang="de-DE" sz="1400" b="1" dirty="0">
                <a:solidFill>
                  <a:srgbClr val="00B0F0"/>
                </a:solidFill>
              </a:rPr>
              <a:t>Summary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1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AFA7-DDFA-35C4-4DEB-8704CFF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23968-A6E4-BD0C-A785-BE631F0477A5}"/>
              </a:ext>
            </a:extLst>
          </p:cNvPr>
          <p:cNvSpPr/>
          <p:nvPr/>
        </p:nvSpPr>
        <p:spPr>
          <a:xfrm>
            <a:off x="4394140" y="1062010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92292-53FF-52DE-9F1A-7693C5769118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AD7F1ED-CAE5-2DD1-2D76-63F373D24F0F}"/>
              </a:ext>
            </a:extLst>
          </p:cNvPr>
          <p:cNvSpPr/>
          <p:nvPr/>
        </p:nvSpPr>
        <p:spPr>
          <a:xfrm>
            <a:off x="5750929" y="1212393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D4F9E5-541F-C549-9F7A-767190ECC7C7}"/>
              </a:ext>
            </a:extLst>
          </p:cNvPr>
          <p:cNvGraphicFramePr>
            <a:graphicFrameLocks noGrp="1"/>
          </p:cNvGraphicFramePr>
          <p:nvPr/>
        </p:nvGraphicFramePr>
        <p:xfrm>
          <a:off x="5912038" y="160863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DE0333A-1643-5105-6DA8-FE7EBFF4B6CD}"/>
              </a:ext>
            </a:extLst>
          </p:cNvPr>
          <p:cNvGraphicFramePr>
            <a:graphicFrameLocks noGrp="1"/>
          </p:cNvGraphicFramePr>
          <p:nvPr/>
        </p:nvGraphicFramePr>
        <p:xfrm>
          <a:off x="4531734" y="1212393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0A86A8-639F-9709-89B4-28407593CE4F}"/>
              </a:ext>
            </a:extLst>
          </p:cNvPr>
          <p:cNvSpPr/>
          <p:nvPr/>
        </p:nvSpPr>
        <p:spPr>
          <a:xfrm>
            <a:off x="94484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64F6FE-CCA2-05E9-D510-1688A861E400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8653263A-FAE2-408C-F77A-E46DD4E26A39}"/>
              </a:ext>
            </a:extLst>
          </p:cNvPr>
          <p:cNvSpPr/>
          <p:nvPr/>
        </p:nvSpPr>
        <p:spPr>
          <a:xfrm>
            <a:off x="230163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8C184E-17D0-3DD8-4220-04C87534B7F2}"/>
              </a:ext>
            </a:extLst>
          </p:cNvPr>
          <p:cNvGraphicFramePr>
            <a:graphicFrameLocks noGrp="1"/>
          </p:cNvGraphicFramePr>
          <p:nvPr/>
        </p:nvGraphicFramePr>
        <p:xfrm>
          <a:off x="246274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4DBA3B1-F68E-67FB-BB9B-CDBBF084FA13}"/>
              </a:ext>
            </a:extLst>
          </p:cNvPr>
          <p:cNvGraphicFramePr>
            <a:graphicFrameLocks noGrp="1"/>
          </p:cNvGraphicFramePr>
          <p:nvPr/>
        </p:nvGraphicFramePr>
        <p:xfrm>
          <a:off x="1082436" y="3082341"/>
          <a:ext cx="865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848102-CB97-6B3E-93FB-BCB126A94648}"/>
              </a:ext>
            </a:extLst>
          </p:cNvPr>
          <p:cNvSpPr/>
          <p:nvPr/>
        </p:nvSpPr>
        <p:spPr>
          <a:xfrm>
            <a:off x="497606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9B506A-AEC3-388F-43EF-C55BEEE413EC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CB2F8A64-EEB4-42B6-7672-95E50FAEDE00}"/>
              </a:ext>
            </a:extLst>
          </p:cNvPr>
          <p:cNvSpPr/>
          <p:nvPr/>
        </p:nvSpPr>
        <p:spPr>
          <a:xfrm>
            <a:off x="633285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714FC56-DDEF-7C83-CCA8-C76BAB9A8860}"/>
              </a:ext>
            </a:extLst>
          </p:cNvPr>
          <p:cNvGraphicFramePr>
            <a:graphicFrameLocks noGrp="1"/>
          </p:cNvGraphicFramePr>
          <p:nvPr/>
        </p:nvGraphicFramePr>
        <p:xfrm>
          <a:off x="649396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C2B6919-4902-2D71-1032-4B6F86518346}"/>
              </a:ext>
            </a:extLst>
          </p:cNvPr>
          <p:cNvGraphicFramePr>
            <a:graphicFrameLocks noGrp="1"/>
          </p:cNvGraphicFramePr>
          <p:nvPr/>
        </p:nvGraphicFramePr>
        <p:xfrm>
          <a:off x="5135868" y="3082341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D305FF-F262-D283-C781-357EF11F3403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4A4D8-BF2C-1444-7D9B-DBF1243D57D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41E46F-2FF5-9F3B-71AC-E835B86A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C0DDA-480C-0F09-7D5C-4EF61B4B3407}"/>
              </a:ext>
            </a:extLst>
          </p:cNvPr>
          <p:cNvSpPr txBox="1"/>
          <p:nvPr/>
        </p:nvSpPr>
        <p:spPr>
          <a:xfrm>
            <a:off x="558204" y="201890"/>
            <a:ext cx="324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– </a:t>
            </a:r>
            <a:r>
              <a:rPr lang="de-DE" sz="1400" b="1" dirty="0" err="1">
                <a:solidFill>
                  <a:srgbClr val="00B0F0"/>
                </a:solidFill>
              </a:rPr>
              <a:t>Helpful</a:t>
            </a:r>
            <a:r>
              <a:rPr lang="de-DE" sz="1400" b="1" dirty="0">
                <a:solidFill>
                  <a:srgbClr val="00B0F0"/>
                </a:solidFill>
              </a:rPr>
              <a:t> Attributes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4D25-241B-645D-1FDE-171BEC9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18B55B-5F8A-8DA9-4071-EEAF2AAB6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6AF73C-E861-FDD0-31F4-DF7BA777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6A5-22D7-1438-22E1-19D1E21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8F6C066-57FA-7A16-2307-4A6D6A6B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Tree</a:t>
            </a:r>
            <a:r>
              <a:rPr lang="de-DE" altLang="de-DE" sz="1400" kern="0" dirty="0">
                <a:solidFill>
                  <a:srgbClr val="FFC000"/>
                </a:solidFill>
              </a:rPr>
              <a:t> View … First View </a:t>
            </a:r>
            <a:r>
              <a:rPr lang="de-DE" altLang="de-DE" sz="1400" b="0" kern="0" dirty="0">
                <a:solidFill>
                  <a:srgbClr val="FFC000"/>
                </a:solidFill>
              </a:rPr>
              <a:t>(Static </a:t>
            </a:r>
            <a:r>
              <a:rPr lang="de-DE" altLang="de-DE" sz="1400" b="0" kern="0" dirty="0" err="1">
                <a:solidFill>
                  <a:srgbClr val="FFC000"/>
                </a:solidFill>
              </a:rPr>
              <a:t>TreeView</a:t>
            </a:r>
            <a:r>
              <a:rPr lang="de-DE" altLang="de-DE" sz="1400" b="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Server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Sided</a:t>
            </a:r>
            <a:r>
              <a:rPr lang="de-DE" altLang="de-DE" sz="1400" kern="0" dirty="0">
                <a:solidFill>
                  <a:srgbClr val="FFC000"/>
                </a:solidFill>
              </a:rPr>
              <a:t> Java-Frameworks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D33B-3C26-6695-996B-DC52F06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9F1B1-D71E-489E-F1AA-C6D5E14E19A5}"/>
              </a:ext>
            </a:extLst>
          </p:cNvPr>
          <p:cNvSpPr txBox="1"/>
          <p:nvPr/>
        </p:nvSpPr>
        <p:spPr>
          <a:xfrm>
            <a:off x="337631" y="866764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ChatGPT</a:t>
            </a:r>
            <a:r>
              <a:rPr lang="de-DE" sz="1200" dirty="0"/>
              <a:t>:</a:t>
            </a:r>
            <a:endParaRPr lang="en-D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63A98-8E8D-00B1-A395-E4E5A14CFB06}"/>
              </a:ext>
            </a:extLst>
          </p:cNvPr>
          <p:cNvSpPr txBox="1"/>
          <p:nvPr/>
        </p:nvSpPr>
        <p:spPr>
          <a:xfrm>
            <a:off x="5172500" y="2814897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BSD</a:t>
            </a:r>
            <a:endParaRPr lang="en-DE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D716-18E3-B2F5-879A-19234111D5CB}"/>
              </a:ext>
            </a:extLst>
          </p:cNvPr>
          <p:cNvSpPr txBox="1"/>
          <p:nvPr/>
        </p:nvSpPr>
        <p:spPr>
          <a:xfrm>
            <a:off x="5172500" y="3732626"/>
            <a:ext cx="1042147" cy="195814"/>
          </a:xfrm>
          <a:prstGeom prst="rect">
            <a:avLst/>
          </a:prstGeom>
          <a:solidFill>
            <a:srgbClr val="FF9F9D"/>
          </a:solidFill>
          <a:ln>
            <a:solidFill>
              <a:srgbClr val="FF9F9D"/>
            </a:solidFill>
          </a:ln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GPL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9AA5F-71EB-550B-9215-519D4FE7D018}"/>
              </a:ext>
            </a:extLst>
          </p:cNvPr>
          <p:cNvSpPr txBox="1"/>
          <p:nvPr/>
        </p:nvSpPr>
        <p:spPr>
          <a:xfrm>
            <a:off x="5075858" y="1130178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/>
              <a:t>License Experience</a:t>
            </a:r>
            <a:endParaRPr lang="en-DE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4BBE-431E-1B27-6758-30AEB0166FEE}"/>
              </a:ext>
            </a:extLst>
          </p:cNvPr>
          <p:cNvSpPr txBox="1"/>
          <p:nvPr/>
        </p:nvSpPr>
        <p:spPr>
          <a:xfrm>
            <a:off x="5179224" y="179926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EPL</a:t>
            </a:r>
            <a:endParaRPr lang="en-DE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19F52-048E-787B-B959-43858E171E38}"/>
              </a:ext>
            </a:extLst>
          </p:cNvPr>
          <p:cNvSpPr txBox="1"/>
          <p:nvPr/>
        </p:nvSpPr>
        <p:spPr>
          <a:xfrm>
            <a:off x="5179224" y="199774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LGPL</a:t>
            </a:r>
            <a:endParaRPr lang="en-DE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6B34B-D6B7-6EF0-2638-ED405AFAD9F8}"/>
              </a:ext>
            </a:extLst>
          </p:cNvPr>
          <p:cNvSpPr txBox="1"/>
          <p:nvPr/>
        </p:nvSpPr>
        <p:spPr>
          <a:xfrm>
            <a:off x="558204" y="201890"/>
            <a:ext cx="3896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Available</a:t>
            </a:r>
            <a:r>
              <a:rPr lang="de-DE" sz="1400" b="1" dirty="0">
                <a:solidFill>
                  <a:srgbClr val="0070C0"/>
                </a:solidFill>
              </a:rPr>
              <a:t> Java-</a:t>
            </a:r>
            <a:r>
              <a:rPr lang="de-DE" sz="1400" b="1" dirty="0" err="1">
                <a:solidFill>
                  <a:srgbClr val="0070C0"/>
                </a:solidFill>
              </a:rPr>
              <a:t>Framworks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hande</a:t>
            </a:r>
            <a:r>
              <a:rPr lang="de-DE" sz="1400" b="1" dirty="0">
                <a:solidFill>
                  <a:srgbClr val="0070C0"/>
                </a:solidFill>
              </a:rPr>
              <a:t> Graphs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26C08-DA52-EE8C-659C-445E11F6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4" y="1356564"/>
            <a:ext cx="4139788" cy="91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56410-59BB-BB70-9FD1-CCAF304E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" y="2478909"/>
            <a:ext cx="4283812" cy="71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F5145-5075-DE6B-AAD9-594CA215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4" y="3431449"/>
            <a:ext cx="4137576" cy="5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5B1BB-BCD0-4833-AF49-6954D84E344D}"/>
              </a:ext>
            </a:extLst>
          </p:cNvPr>
          <p:cNvSpPr txBox="1"/>
          <p:nvPr/>
        </p:nvSpPr>
        <p:spPr>
          <a:xfrm>
            <a:off x="1775537" y="42484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endParaRPr lang="en-DE" sz="1200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B64390E-78A3-841A-C502-1E731F6D0A4F}"/>
              </a:ext>
            </a:extLst>
          </p:cNvPr>
          <p:cNvSpPr/>
          <p:nvPr/>
        </p:nvSpPr>
        <p:spPr>
          <a:xfrm>
            <a:off x="6826383" y="1834113"/>
            <a:ext cx="1541002" cy="321924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OK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267CBA49-A00E-EE8C-2478-19C55A5DEBC0}"/>
              </a:ext>
            </a:extLst>
          </p:cNvPr>
          <p:cNvSpPr/>
          <p:nvPr/>
        </p:nvSpPr>
        <p:spPr>
          <a:xfrm>
            <a:off x="6778366" y="2751842"/>
            <a:ext cx="1589019" cy="321924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so easy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09D8E747-E7B9-0054-C170-ACF448A1921F}"/>
              </a:ext>
            </a:extLst>
          </p:cNvPr>
          <p:cNvSpPr/>
          <p:nvPr/>
        </p:nvSpPr>
        <p:spPr>
          <a:xfrm>
            <a:off x="6778365" y="3669571"/>
            <a:ext cx="1589019" cy="321924"/>
          </a:xfrm>
          <a:prstGeom prst="cloud">
            <a:avLst/>
          </a:prstGeom>
          <a:solidFill>
            <a:srgbClr val="FF9F9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50067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F4D9-03B7-57CA-6D96-A19E9DCA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17594-998A-54A7-CC4F-1F57B8EBCF18}"/>
              </a:ext>
            </a:extLst>
          </p:cNvPr>
          <p:cNvSpPr txBox="1"/>
          <p:nvPr/>
        </p:nvSpPr>
        <p:spPr>
          <a:xfrm>
            <a:off x="1672045" y="1458474"/>
            <a:ext cx="50658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established in the market (actively maintained and frequently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Helps on particular Topics, to avoid a lot of manual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Loops in Trees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unclean trees (e.g., 1 node with multiple parents)</a:t>
            </a:r>
            <a:endParaRPr lang="en-DE" sz="120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70C0"/>
                </a:solidFill>
              </a:rPr>
              <a:t>No</a:t>
            </a:r>
            <a:r>
              <a:rPr lang="de-DE" sz="1200" dirty="0">
                <a:solidFill>
                  <a:srgbClr val="0070C0"/>
                </a:solidFill>
              </a:rPr>
              <a:t> License </a:t>
            </a:r>
            <a:r>
              <a:rPr lang="de-DE" sz="1200" dirty="0" err="1">
                <a:solidFill>
                  <a:srgbClr val="0070C0"/>
                </a:solidFill>
              </a:rPr>
              <a:t>Issues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endParaRPr lang="en-DE" sz="1200" dirty="0">
              <a:solidFill>
                <a:srgbClr val="0070C0"/>
              </a:solidFill>
            </a:endParaRPr>
          </a:p>
          <a:p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flexible to handle own Java Data Structure</a:t>
            </a:r>
            <a:br>
              <a:rPr lang="en-GB" sz="1200" dirty="0">
                <a:solidFill>
                  <a:srgbClr val="0070C0"/>
                </a:solidFill>
              </a:rPr>
            </a:b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97EE-6402-736E-3547-4B5BE9513ED5}"/>
              </a:ext>
            </a:extLst>
          </p:cNvPr>
          <p:cNvSpPr txBox="1"/>
          <p:nvPr/>
        </p:nvSpPr>
        <p:spPr>
          <a:xfrm>
            <a:off x="4810656" y="3799075"/>
            <a:ext cx="2724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=&gt; 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Therefore</a:t>
            </a:r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: JGraphT</a:t>
            </a:r>
            <a:r>
              <a:rPr lang="de-DE" sz="1200" dirty="0">
                <a:solidFill>
                  <a:srgbClr val="00B050"/>
                </a:solidFill>
                <a:highlight>
                  <a:srgbClr val="FFFF00"/>
                </a:highlight>
              </a:rPr>
              <a:t> was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selected</a:t>
            </a:r>
            <a:endParaRPr lang="en-DE" sz="1200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C140-5125-9F66-24ED-9F22ACD867F4}"/>
              </a:ext>
            </a:extLst>
          </p:cNvPr>
          <p:cNvSpPr txBox="1"/>
          <p:nvPr/>
        </p:nvSpPr>
        <p:spPr>
          <a:xfrm>
            <a:off x="558204" y="20189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Selected:  </a:t>
            </a:r>
            <a:r>
              <a:rPr lang="de-DE" sz="1400" b="1" dirty="0" err="1">
                <a:solidFill>
                  <a:srgbClr val="00B0F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2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JGraphT</a:t>
            </a:r>
            <a:r>
              <a:rPr lang="de-DE" altLang="de-DE" sz="1400" kern="0" dirty="0">
                <a:solidFill>
                  <a:srgbClr val="FFC000"/>
                </a:solidFill>
              </a:rPr>
              <a:t> (</a:t>
            </a:r>
            <a:r>
              <a:rPr lang="de-DE" altLang="de-DE" sz="1400" kern="0" dirty="0" err="1">
                <a:solidFill>
                  <a:srgbClr val="FFC000"/>
                </a:solidFill>
              </a:rPr>
              <a:t>Results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asking</a:t>
            </a:r>
            <a:r>
              <a:rPr lang="de-DE" altLang="de-DE" sz="1400" kern="0" dirty="0">
                <a:solidFill>
                  <a:srgbClr val="FFC000"/>
                </a:solidFill>
              </a:rPr>
              <a:t> 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B83-989D-1E22-ED46-C9153C6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85DF1-55B5-8678-21BC-32E0ECDF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2639D-66D8-0269-F01E-6807846E90CE}"/>
              </a:ext>
            </a:extLst>
          </p:cNvPr>
          <p:cNvSpPr txBox="1"/>
          <p:nvPr/>
        </p:nvSpPr>
        <p:spPr>
          <a:xfrm>
            <a:off x="558204" y="201890"/>
            <a:ext cx="562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General Features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i="1" dirty="0">
                <a:solidFill>
                  <a:srgbClr val="00B0F0"/>
                </a:solidFill>
              </a:rPr>
              <a:t>‚</a:t>
            </a:r>
            <a:r>
              <a:rPr lang="de-DE" sz="1400" b="1" i="1" dirty="0" err="1">
                <a:solidFill>
                  <a:srgbClr val="00B0F0"/>
                </a:solidFill>
              </a:rPr>
              <a:t>short</a:t>
            </a:r>
            <a:r>
              <a:rPr lang="de-DE" sz="1400" b="1" i="1" dirty="0">
                <a:solidFill>
                  <a:srgbClr val="00B0F0"/>
                </a:solidFill>
              </a:rPr>
              <a:t>‘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Overview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provided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by</a:t>
            </a:r>
            <a:r>
              <a:rPr lang="de-DE" sz="1400" b="1" dirty="0">
                <a:solidFill>
                  <a:srgbClr val="00B0F0"/>
                </a:solidFill>
              </a:rPr>
              <a:t> Ai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050B-51F3-F73E-C656-44561B9D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670566"/>
            <a:ext cx="4498110" cy="4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305C-31C4-0151-EB2E-28C49D73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18704-BAAA-DDD1-D24E-D3CA4CB021D9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F824-6502-21AD-30AC-F10772EB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A87C-21CE-FC9C-3CAA-EDC6FC7E6B8A}"/>
              </a:ext>
            </a:extLst>
          </p:cNvPr>
          <p:cNvSpPr txBox="1"/>
          <p:nvPr/>
        </p:nvSpPr>
        <p:spPr>
          <a:xfrm>
            <a:off x="558204" y="201890"/>
            <a:ext cx="3299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More </a:t>
            </a:r>
            <a:r>
              <a:rPr lang="de-DE" sz="1400" b="1" dirty="0" err="1">
                <a:solidFill>
                  <a:srgbClr val="0070C0"/>
                </a:solidFill>
              </a:rPr>
              <a:t>prompting</a:t>
            </a:r>
            <a:r>
              <a:rPr lang="de-DE" sz="1400" b="1" dirty="0">
                <a:solidFill>
                  <a:srgbClr val="0070C0"/>
                </a:solidFill>
              </a:rPr>
              <a:t> in Ai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70CBB-2D30-85F2-9252-249E9421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4" y="948272"/>
            <a:ext cx="5679768" cy="1470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A00A-0912-AA7E-CC77-448C9F86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31" y="3247331"/>
            <a:ext cx="5154013" cy="10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E0A9-A046-C089-E295-B64B98438CC4}"/>
              </a:ext>
            </a:extLst>
          </p:cNvPr>
          <p:cNvSpPr txBox="1"/>
          <p:nvPr/>
        </p:nvSpPr>
        <p:spPr>
          <a:xfrm>
            <a:off x="3749964" y="2648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3AEE6-6D1E-7159-7E00-117087377395}"/>
              </a:ext>
            </a:extLst>
          </p:cNvPr>
          <p:cNvCxnSpPr>
            <a:cxnSpLocks/>
          </p:cNvCxnSpPr>
          <p:nvPr/>
        </p:nvCxnSpPr>
        <p:spPr>
          <a:xfrm>
            <a:off x="5523345" y="1889561"/>
            <a:ext cx="118225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72FE5-5950-913C-0B64-747B6E499B05}"/>
              </a:ext>
            </a:extLst>
          </p:cNvPr>
          <p:cNvCxnSpPr>
            <a:cxnSpLocks/>
          </p:cNvCxnSpPr>
          <p:nvPr/>
        </p:nvCxnSpPr>
        <p:spPr>
          <a:xfrm>
            <a:off x="1454726" y="2088142"/>
            <a:ext cx="15932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B2C36-32A6-4C9D-A7C2-BC185CE825CB}"/>
              </a:ext>
            </a:extLst>
          </p:cNvPr>
          <p:cNvCxnSpPr>
            <a:cxnSpLocks/>
          </p:cNvCxnSpPr>
          <p:nvPr/>
        </p:nvCxnSpPr>
        <p:spPr>
          <a:xfrm>
            <a:off x="3749964" y="4004190"/>
            <a:ext cx="191192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CC5C7-6544-0929-12BA-8A10856AB2B9}"/>
              </a:ext>
            </a:extLst>
          </p:cNvPr>
          <p:cNvCxnSpPr>
            <a:cxnSpLocks/>
          </p:cNvCxnSpPr>
          <p:nvPr/>
        </p:nvCxnSpPr>
        <p:spPr>
          <a:xfrm flipV="1">
            <a:off x="3749964" y="4299981"/>
            <a:ext cx="2770909" cy="9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F102-5E25-98FD-6912-87C3F07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BF108-A40B-1864-CDF6-70A593A5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41E31-866E-E885-7DB3-BC9EB30A6325}"/>
              </a:ext>
            </a:extLst>
          </p:cNvPr>
          <p:cNvSpPr txBox="1"/>
          <p:nvPr/>
        </p:nvSpPr>
        <p:spPr>
          <a:xfrm>
            <a:off x="558204" y="201890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 err="1">
                <a:solidFill>
                  <a:srgbClr val="00B0F0"/>
                </a:solidFill>
              </a:rPr>
              <a:t>Example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for</a:t>
            </a:r>
            <a:r>
              <a:rPr lang="de-DE" sz="1400" b="1" dirty="0">
                <a:solidFill>
                  <a:srgbClr val="00B0F0"/>
                </a:solidFill>
              </a:rPr>
              <a:t> an </a:t>
            </a:r>
            <a:r>
              <a:rPr lang="de-DE" sz="1400" b="1" dirty="0" err="1">
                <a:solidFill>
                  <a:srgbClr val="00B0F0"/>
                </a:solidFill>
              </a:rPr>
              <a:t>Undirected</a:t>
            </a:r>
            <a:r>
              <a:rPr lang="de-DE" sz="1400" b="1" dirty="0">
                <a:solidFill>
                  <a:srgbClr val="00B0F0"/>
                </a:solidFill>
              </a:rPr>
              <a:t> Graph 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29EDD-B0FE-409F-70DA-C6E2AC1A2FF5}"/>
              </a:ext>
            </a:extLst>
          </p:cNvPr>
          <p:cNvSpPr txBox="1"/>
          <p:nvPr/>
        </p:nvSpPr>
        <p:spPr>
          <a:xfrm>
            <a:off x="789709" y="1243990"/>
            <a:ext cx="7402945" cy="3000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org.jgrapht.graph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ExampleUndirectedGraph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public static void main(String[]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Graph&lt;String,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 = new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DefaultEdge.class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("C");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("A", 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("B", "C");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("C", "A");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System.out.println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A62C1-3F7A-3EE5-C3DD-43563BBE9193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8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1CDF-CDF1-3DF4-F992-F86BE39D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BD2A17-AF50-8ED8-A563-5F3CCAB2D05E}"/>
              </a:ext>
            </a:extLst>
          </p:cNvPr>
          <p:cNvSpPr txBox="1"/>
          <p:nvPr/>
        </p:nvSpPr>
        <p:spPr>
          <a:xfrm>
            <a:off x="5823505" y="4011211"/>
            <a:ext cx="2383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You</a:t>
            </a:r>
            <a:r>
              <a:rPr lang="de-DE" sz="900" dirty="0">
                <a:solidFill>
                  <a:srgbClr val="00B050"/>
                </a:solidFill>
              </a:rPr>
              <a:t> will </a:t>
            </a:r>
            <a:r>
              <a:rPr lang="de-DE" sz="900" dirty="0" err="1">
                <a:solidFill>
                  <a:srgbClr val="00B050"/>
                </a:solidFill>
              </a:rPr>
              <a:t>see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this</a:t>
            </a:r>
            <a:r>
              <a:rPr lang="de-DE" sz="900" dirty="0">
                <a:solidFill>
                  <a:srgbClr val="00B050"/>
                </a:solidFill>
              </a:rPr>
              <a:t>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Packages:</a:t>
            </a:r>
            <a:endParaRPr lang="en-DE" sz="9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9014-184A-3082-E530-194B6178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7C60F-17D9-756A-AA12-992F46B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" y="162871"/>
            <a:ext cx="4492875" cy="481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57A3C-4EDF-6B95-9533-E4699A31A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8" y="1070443"/>
            <a:ext cx="4372659" cy="1501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16A28-4953-8ABC-9A03-8F3A507EE194}"/>
              </a:ext>
            </a:extLst>
          </p:cNvPr>
          <p:cNvSpPr txBox="1"/>
          <p:nvPr/>
        </p:nvSpPr>
        <p:spPr>
          <a:xfrm>
            <a:off x="4922980" y="546612"/>
            <a:ext cx="39993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393E1-8369-7CB0-B55C-D1B63D4E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5" y="2856110"/>
            <a:ext cx="3669364" cy="702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ADDF7-11A2-E7EA-4B78-74257DF49F6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37890" y="3724910"/>
            <a:ext cx="1685615" cy="40171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DE33E-871B-9D8F-0E14-3BD961D7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376" y="4282735"/>
            <a:ext cx="1685615" cy="64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55CEB-4F89-45AB-3347-3688B960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412" y="37079"/>
            <a:ext cx="345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1783-D2B7-E31D-D266-7A39C5F9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704D5-4751-C7B8-8086-0610A18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" y="51805"/>
            <a:ext cx="3632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1706-39A5-C7BC-A560-B81B96289E77}"/>
              </a:ext>
            </a:extLst>
          </p:cNvPr>
          <p:cNvSpPr txBox="1"/>
          <p:nvPr/>
        </p:nvSpPr>
        <p:spPr>
          <a:xfrm>
            <a:off x="320294" y="546611"/>
            <a:ext cx="8629742" cy="33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4A17-5351-6EDE-1CE7-0E4B950D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725279"/>
            <a:ext cx="5627832" cy="6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12F45-FF46-E713-00E5-2E3ADBB1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" y="1534102"/>
            <a:ext cx="7772400" cy="267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31AD-1576-1CA9-F71D-283865353373}"/>
              </a:ext>
            </a:extLst>
          </p:cNvPr>
          <p:cNvSpPr txBox="1"/>
          <p:nvPr/>
        </p:nvSpPr>
        <p:spPr>
          <a:xfrm>
            <a:off x="3127162" y="4700514"/>
            <a:ext cx="2383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We</a:t>
            </a:r>
            <a:r>
              <a:rPr lang="de-DE" sz="900" dirty="0">
                <a:solidFill>
                  <a:srgbClr val="00B050"/>
                </a:solidFill>
              </a:rPr>
              <a:t> do so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</a:t>
            </a:r>
            <a:endParaRPr lang="en-DE" sz="9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F0AA3-ACFE-07C0-153A-36110EFAF2B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25455" y="4334337"/>
            <a:ext cx="39370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1D90D-B075-B5C8-6E00-76DE485DE0E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19155" y="4334337"/>
            <a:ext cx="34315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8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C31CAD-AEB2-9E77-C308-0C56E2340F70}"/>
              </a:ext>
            </a:extLst>
          </p:cNvPr>
          <p:cNvSpPr/>
          <p:nvPr/>
        </p:nvSpPr>
        <p:spPr>
          <a:xfrm>
            <a:off x="1083169" y="2403586"/>
            <a:ext cx="7376160" cy="181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2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64789-001D-9A4F-2620-A190FC6AD838}"/>
              </a:ext>
            </a:extLst>
          </p:cNvPr>
          <p:cNvSpPr/>
          <p:nvPr/>
        </p:nvSpPr>
        <p:spPr>
          <a:xfrm>
            <a:off x="2286262" y="2551782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CFA55-C009-49E0-10DA-10458E332D68}"/>
              </a:ext>
            </a:extLst>
          </p:cNvPr>
          <p:cNvSpPr/>
          <p:nvPr/>
        </p:nvSpPr>
        <p:spPr>
          <a:xfrm>
            <a:off x="5472784" y="3716126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801F0A-06F2-EB1E-273A-ACBE54314985}"/>
              </a:ext>
            </a:extLst>
          </p:cNvPr>
          <p:cNvSpPr/>
          <p:nvPr/>
        </p:nvSpPr>
        <p:spPr>
          <a:xfrm>
            <a:off x="5472786" y="3105925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255AC-24B1-3A60-5E87-E14559C8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1" y="3248264"/>
            <a:ext cx="295927" cy="3006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AA217-8BB5-184E-DD44-38387103129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796048" y="2768493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6CAEE5-001B-B9A6-9650-4C6568F10BD0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727678" y="3591952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603D-8D20-7B8D-AA4D-12B98034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5" y="3858304"/>
            <a:ext cx="297767" cy="26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55281-E65A-4135-DB67-2E5DE44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9" y="2628866"/>
            <a:ext cx="295927" cy="300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8613C4-1D35-9429-DE07-37A47345E00C}"/>
              </a:ext>
            </a:extLst>
          </p:cNvPr>
          <p:cNvSpPr/>
          <p:nvPr/>
        </p:nvSpPr>
        <p:spPr>
          <a:xfrm>
            <a:off x="5472785" y="2556819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D0A2A-C31B-81C2-A3CB-1F3B1D6EBD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727679" y="2990242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CA343-B1CD-C01D-B3A3-5F67A19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60" y="2637537"/>
            <a:ext cx="295927" cy="300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019D2B-8D48-5323-CC32-33C843D56781}"/>
              </a:ext>
            </a:extLst>
          </p:cNvPr>
          <p:cNvSpPr/>
          <p:nvPr/>
        </p:nvSpPr>
        <p:spPr>
          <a:xfrm>
            <a:off x="1070473" y="1410997"/>
            <a:ext cx="7376160" cy="59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1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F6FF2D-49B0-C473-72D2-8677EDF6698C}"/>
              </a:ext>
            </a:extLst>
          </p:cNvPr>
          <p:cNvSpPr/>
          <p:nvPr/>
        </p:nvSpPr>
        <p:spPr>
          <a:xfrm>
            <a:off x="2273566" y="1508025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291CB-6604-584C-8C9F-4125DF744FB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83352" y="1690699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E632F-DF9D-F6FF-15BC-ED01D4A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03" y="1573002"/>
            <a:ext cx="295927" cy="25341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B5FDB6-A051-8823-4AF9-FF5231A1511B}"/>
              </a:ext>
            </a:extLst>
          </p:cNvPr>
          <p:cNvSpPr/>
          <p:nvPr/>
        </p:nvSpPr>
        <p:spPr>
          <a:xfrm>
            <a:off x="5460089" y="1512271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09E1E-5CF1-770B-B283-6D44CE0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64" y="1580311"/>
            <a:ext cx="295927" cy="253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169916-9472-E8BD-1354-F3D1EDDAD31B}"/>
              </a:ext>
            </a:extLst>
          </p:cNvPr>
          <p:cNvSpPr txBox="1"/>
          <p:nvPr/>
        </p:nvSpPr>
        <p:spPr>
          <a:xfrm>
            <a:off x="558204" y="201890"/>
            <a:ext cx="261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Remember</a:t>
            </a:r>
            <a:r>
              <a:rPr lang="de-DE" sz="1400" b="1" dirty="0">
                <a:solidFill>
                  <a:srgbClr val="0070C0"/>
                </a:solidFill>
              </a:rPr>
              <a:t>: </a:t>
            </a:r>
            <a:r>
              <a:rPr lang="de-DE" sz="1400" b="1" dirty="0" err="1">
                <a:solidFill>
                  <a:srgbClr val="0070C0"/>
                </a:solidFill>
              </a:rPr>
              <a:t>Our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89371-E853-10C0-9793-0CC49180756A}"/>
              </a:ext>
            </a:extLst>
          </p:cNvPr>
          <p:cNvSpPr txBox="1"/>
          <p:nvPr/>
        </p:nvSpPr>
        <p:spPr>
          <a:xfrm>
            <a:off x="3101262" y="4708113"/>
            <a:ext cx="5386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Technical Requirement:  Consistency of Result (independent from Approach)</a:t>
            </a:r>
          </a:p>
        </p:txBody>
      </p:sp>
    </p:spTree>
    <p:extLst>
      <p:ext uri="{BB962C8B-B14F-4D97-AF65-F5344CB8AC3E}">
        <p14:creationId xmlns:p14="http://schemas.microsoft.com/office/powerpoint/2010/main" val="1353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03F0-3B68-033C-4814-40192C5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320F03D-A129-6F0F-F3DE-EEB267EED077}"/>
              </a:ext>
            </a:extLst>
          </p:cNvPr>
          <p:cNvSpPr txBox="1"/>
          <p:nvPr/>
        </p:nvSpPr>
        <p:spPr>
          <a:xfrm>
            <a:off x="558204" y="201890"/>
            <a:ext cx="14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Static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FAD69-A9AD-80ED-8F85-1ACA512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" y="798147"/>
            <a:ext cx="1780365" cy="89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69D9C-AF07-399C-E86C-70E816226060}"/>
              </a:ext>
            </a:extLst>
          </p:cNvPr>
          <p:cNvSpPr txBox="1"/>
          <p:nvPr/>
        </p:nvSpPr>
        <p:spPr>
          <a:xfrm>
            <a:off x="2989385" y="798147"/>
            <a:ext cx="4224216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React, { Component } from 'react';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 from '@carbon/react';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Settings, Error } from '@carbon/icons-react’;</a:t>
            </a:r>
          </a:p>
          <a:p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/>
              <a:t>render() {</a:t>
            </a:r>
            <a:br>
              <a:rPr lang="en-GB" sz="800" dirty="0"/>
            </a:br>
            <a:endParaRPr lang="en-GB" sz="800" dirty="0"/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. . .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={() =&gt; { }}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id="1"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label="Server"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isExpanded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={true}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label="Configuration"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={Settings}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'config’)}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id="1-2"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label="Exceptions"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={Error}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'exceptions’)}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930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89B45D-6FA1-97F2-7C44-DBCC2E01A861}"/>
              </a:ext>
            </a:extLst>
          </p:cNvPr>
          <p:cNvSpPr/>
          <p:nvPr/>
        </p:nvSpPr>
        <p:spPr>
          <a:xfrm>
            <a:off x="3122084" y="115854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C6D31C-405F-65BA-143A-1BBF48F3D302}"/>
              </a:ext>
            </a:extLst>
          </p:cNvPr>
          <p:cNvSpPr/>
          <p:nvPr/>
        </p:nvSpPr>
        <p:spPr>
          <a:xfrm>
            <a:off x="4226324" y="125232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6DC1F79-EA1A-2F86-29B4-67B9F7FB5656}"/>
              </a:ext>
            </a:extLst>
          </p:cNvPr>
          <p:cNvSpPr/>
          <p:nvPr/>
        </p:nvSpPr>
        <p:spPr>
          <a:xfrm>
            <a:off x="4478873" y="130892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rgbClr val="00B0F0"/>
                </a:solidFill>
              </a:rPr>
              <a:t>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54548-D80D-0638-C71E-54250E0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94375"/>
              </p:ext>
            </p:extLst>
          </p:nvPr>
        </p:nvGraphicFramePr>
        <p:xfrm>
          <a:off x="3268815" y="180850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1C51D-41C0-2DC8-8F8F-DB3213C08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01583"/>
              </p:ext>
            </p:extLst>
          </p:nvPr>
        </p:nvGraphicFramePr>
        <p:xfrm>
          <a:off x="3259678" y="130892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7D221D-8D25-ED6D-0BC2-424AFE3218ED}"/>
              </a:ext>
            </a:extLst>
          </p:cNvPr>
          <p:cNvSpPr txBox="1"/>
          <p:nvPr/>
        </p:nvSpPr>
        <p:spPr>
          <a:xfrm>
            <a:off x="5270791" y="93959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>
                <a:highlight>
                  <a:srgbClr val="FFFF00"/>
                </a:highlight>
              </a:rPr>
              <a:t>Vertex</a:t>
            </a:r>
            <a:endParaRPr lang="en-DE" sz="1000" dirty="0">
              <a:highlight>
                <a:srgbClr val="FFFF00"/>
              </a:highlight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DC8C19-9C37-4856-B6C4-455D2B6E556B}"/>
              </a:ext>
            </a:extLst>
          </p:cNvPr>
          <p:cNvSpPr/>
          <p:nvPr/>
        </p:nvSpPr>
        <p:spPr>
          <a:xfrm>
            <a:off x="4459085" y="184180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tx1"/>
                </a:solidFill>
              </a:rPr>
              <a:t>UiControl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8DE56-BF8D-C03C-FCBB-1961A5C8E91B}"/>
              </a:ext>
            </a:extLst>
          </p:cNvPr>
          <p:cNvSpPr txBox="1"/>
          <p:nvPr/>
        </p:nvSpPr>
        <p:spPr>
          <a:xfrm>
            <a:off x="558204" y="20189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Central </a:t>
            </a:r>
            <a:r>
              <a:rPr lang="de-DE" sz="1400" b="1" dirty="0" err="1">
                <a:solidFill>
                  <a:srgbClr val="0070C0"/>
                </a:solidFill>
              </a:rPr>
              <a:t>Object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8B857D9-7BE1-2D37-29BC-8B844D7A1E4B}"/>
              </a:ext>
            </a:extLst>
          </p:cNvPr>
          <p:cNvSpPr/>
          <p:nvPr/>
        </p:nvSpPr>
        <p:spPr>
          <a:xfrm>
            <a:off x="1838430" y="3214145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7878BD-FB65-78F8-3647-CAE27E3A89B9}"/>
              </a:ext>
            </a:extLst>
          </p:cNvPr>
          <p:cNvSpPr/>
          <p:nvPr/>
        </p:nvSpPr>
        <p:spPr>
          <a:xfrm>
            <a:off x="3941356" y="3210230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C784D06-AC18-1C34-4B90-2334C74FC86A}"/>
              </a:ext>
            </a:extLst>
          </p:cNvPr>
          <p:cNvSpPr/>
          <p:nvPr/>
        </p:nvSpPr>
        <p:spPr>
          <a:xfrm>
            <a:off x="6044282" y="3206315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B885-EFB7-E839-C865-4788888198FA}"/>
              </a:ext>
            </a:extLst>
          </p:cNvPr>
          <p:cNvSpPr txBox="1"/>
          <p:nvPr/>
        </p:nvSpPr>
        <p:spPr>
          <a:xfrm>
            <a:off x="1307765" y="2778733"/>
            <a:ext cx="1413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Types of </a:t>
            </a:r>
            <a:r>
              <a:rPr lang="en-US" sz="1200" dirty="0" err="1">
                <a:solidFill>
                  <a:srgbClr val="00B0F0"/>
                </a:solidFill>
              </a:rPr>
              <a:t>PayLoad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D6D5-2580-63D6-B1B2-817D4930B91F}"/>
              </a:ext>
            </a:extLst>
          </p:cNvPr>
          <p:cNvSpPr txBox="1"/>
          <p:nvPr/>
        </p:nvSpPr>
        <p:spPr>
          <a:xfrm>
            <a:off x="1307765" y="438828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UiControl</a:t>
            </a:r>
            <a:endParaRPr lang="en-US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A657EEC-78E3-D236-656F-BC1F2515E8A4}"/>
              </a:ext>
            </a:extLst>
          </p:cNvPr>
          <p:cNvSpPr/>
          <p:nvPr/>
        </p:nvSpPr>
        <p:spPr>
          <a:xfrm>
            <a:off x="2371593" y="4364801"/>
            <a:ext cx="1854731" cy="600974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visible</a:t>
            </a:r>
          </a:p>
          <a:p>
            <a:pPr algn="ctr"/>
            <a:r>
              <a:rPr lang="de-DE" sz="900" dirty="0" err="1"/>
              <a:t>expanded</a:t>
            </a:r>
            <a:endParaRPr lang="de-DE" sz="900" dirty="0"/>
          </a:p>
          <a:p>
            <a:pPr algn="ctr"/>
            <a:r>
              <a:rPr lang="de-DE" sz="900" dirty="0"/>
              <a:t>…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42154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1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BE3417-90A7-075C-565D-8C1D9940F0E5}"/>
              </a:ext>
            </a:extLst>
          </p:cNvPr>
          <p:cNvSpPr/>
          <p:nvPr/>
        </p:nvSpPr>
        <p:spPr>
          <a:xfrm>
            <a:off x="2457493" y="3497322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BC3899-3CDC-7ED5-19BE-E0E12018DB9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967279" y="3679996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9997A5-8D88-8FF5-1B81-5904660F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0" y="3562299"/>
            <a:ext cx="295927" cy="2534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12A0E-B3CB-2CC8-1B06-0F7C0C7B6AC3}"/>
              </a:ext>
            </a:extLst>
          </p:cNvPr>
          <p:cNvSpPr/>
          <p:nvPr/>
        </p:nvSpPr>
        <p:spPr>
          <a:xfrm>
            <a:off x="5644016" y="3501568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8F20D-5FCD-11F3-58F0-EBA65AB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1" y="3569608"/>
            <a:ext cx="295927" cy="2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AF3D-3290-2D48-2752-491E6A12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9427D-8196-ECF2-6E5C-24C211695D97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A0358-718E-5DF7-D825-21DF22183769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EF034D8-2DEB-B527-7EA8-77AA51F72921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101381-3DC9-249E-B4ED-4D1FDEC5427D}"/>
              </a:ext>
            </a:extLst>
          </p:cNvPr>
          <p:cNvGraphicFramePr>
            <a:graphicFrameLocks noGrp="1"/>
          </p:cNvGraphicFramePr>
          <p:nvPr/>
        </p:nvGraphicFramePr>
        <p:xfrm>
          <a:off x="3168605" y="172111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D77ED8-1253-FA30-222F-49DC925F783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B0A4C8-450B-D9FD-8726-9D1097DCDD29}"/>
              </a:ext>
            </a:extLst>
          </p:cNvPr>
          <p:cNvSpPr txBox="1"/>
          <p:nvPr/>
        </p:nvSpPr>
        <p:spPr>
          <a:xfrm>
            <a:off x="461415" y="1031922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Root</a:t>
            </a:r>
            <a:endParaRPr lang="en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57EA8-2BD3-1E50-73E2-8F0E57DB6358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856F02A-2A91-0925-9568-F321B4A4E4CC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95632-B4DF-D8FC-D3BE-F9932BF97C5F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8801-D361-FEED-9DCC-72B9973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D721A5-8143-A0C8-2FFD-64859BB9910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6A8C13-EB34-4C25-430F-D37E22A43AFA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E66AB4-8170-0CED-F83E-4A8317684BC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3A2B1B-73BE-B850-C3D3-3A5DB07EC9BF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D94078-F482-2894-CCA9-EC2B44AC1A6B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70704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FC6B5C-0A9E-F02B-E91C-952F7F1EEB0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2BB921-95AB-A270-9693-FCC260EE6084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C792-5411-F853-13D5-F38D1A1B7B38}"/>
              </a:ext>
            </a:extLst>
          </p:cNvPr>
          <p:cNvSpPr txBox="1"/>
          <p:nvPr/>
        </p:nvSpPr>
        <p:spPr>
          <a:xfrm>
            <a:off x="461415" y="2825210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Child</a:t>
            </a:r>
            <a:endParaRPr lang="en-DE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87F1CF-E4CF-C74C-4B2F-A90DDCFA71C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622321-9B8C-3035-78CF-BBF3BA817A53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7ABBD1-A191-BA6C-831F-AF46728B79A3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2384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AA4EA4-F50A-098C-E6C6-B86CA3E0735C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06BD9B-9DCC-7897-FF14-90D39A8DA17A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1A24CC0-BA37-319B-5DA3-615E533DA03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E3B1986-0DD2-BADD-3D78-1F9E3247AB3B}"/>
              </a:ext>
            </a:extLst>
          </p:cNvPr>
          <p:cNvSpPr/>
          <p:nvPr/>
        </p:nvSpPr>
        <p:spPr>
          <a:xfrm>
            <a:off x="4206157" y="374635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A544-800B-114E-16AE-CB0A12CC921A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CDB8-770A-2354-EE8A-A131CE2A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552749-734B-03C6-8E1D-0217D6A04532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85F7C9-27A3-115C-CF2B-7D8592888D84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0EAC8B-D966-76F5-986C-916EB95CB59D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ED385BC-B0C2-3F07-5E66-2BB71FB33A14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F46CA9-BFA2-F163-AA64-4124FB1475B7}"/>
              </a:ext>
            </a:extLst>
          </p:cNvPr>
          <p:cNvGraphicFramePr>
            <a:graphicFrameLocks noGrp="1"/>
          </p:cNvGraphicFramePr>
          <p:nvPr/>
        </p:nvGraphicFramePr>
        <p:xfrm>
          <a:off x="3156121" y="1706457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9F3F8E-020B-CAC5-3AF6-6673BBF912C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0E7E5A-968B-FED3-B7F4-F388F6CA7C5B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7EAEF5-2AAD-02D7-FA02-8E782CEA9CA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C84B6BB-FC38-A970-8624-0306AC4EA0EB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8ED4B3-32BC-BCB5-A85E-C6CAE9A7BBB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DFDECF-828F-694F-5B6C-9B5BE20492C8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50EE7E-8FFD-D9D2-28B7-DB3E5DE7CB50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BFBF-BDD8-25E5-3E3D-2772FE374AFE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089248F-BAF4-2242-8356-BE1C6CAB07E5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0423013-CA83-0685-EF69-3CBA885AB31C}"/>
              </a:ext>
            </a:extLst>
          </p:cNvPr>
          <p:cNvSpPr/>
          <p:nvPr/>
        </p:nvSpPr>
        <p:spPr>
          <a:xfrm>
            <a:off x="4193668" y="37565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754-66A2-FC90-BF94-005C5FCD40B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035-A812-E57D-F24C-E58D9D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D23CD3-81B4-F1E8-64EA-C2F751CD2E04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FED2F-C840-EDB7-2D3A-512FC0CC9A1D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DD636B-EE1C-D01B-4428-AB64928D6122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F6AEB13-8E40-070B-5ECD-18216B2CDCA0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586017-BE00-0211-66FD-F8D7D3023545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676168"/>
          <a:ext cx="857794" cy="4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723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FD0B94-2C4D-15A1-0247-8BEB342B0842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DF5936-B002-0A81-CF9D-8D1D34BCD14A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FBEB0-6E9D-0DA1-A0F9-672A2C76AEF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A70AD32-884B-9DCA-C629-D282AE0E3F94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347981-8DEF-5AF1-017C-7A48EAC97306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A2DC1-AE50-C124-F8DE-F73C655C9145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7CB5CC-8F28-E9A5-53CF-E3C1773A271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A3AF-5472-FF2A-DF7E-6B63D6FF325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45895-AD8C-E7F7-3C9A-FDEB76DD00AC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3ABE09-C793-EC45-5C7E-87EE2F1C29A8}"/>
              </a:ext>
            </a:extLst>
          </p:cNvPr>
          <p:cNvSpPr txBox="1"/>
          <p:nvPr/>
        </p:nvSpPr>
        <p:spPr>
          <a:xfrm>
            <a:off x="2603239" y="2499006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 (Child =&gt; Parent)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91D544-B864-FF54-92F6-0C7A1B2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95" y="2722324"/>
            <a:ext cx="408729" cy="241852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5D9DEE60-A86E-74AB-DEEF-E49A19E1E85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DA5BD98-028F-B0AB-4F1E-8341FBD90AB0}"/>
              </a:ext>
            </a:extLst>
          </p:cNvPr>
          <p:cNvSpPr/>
          <p:nvPr/>
        </p:nvSpPr>
        <p:spPr>
          <a:xfrm>
            <a:off x="4210077" y="371183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19642-016F-0FBC-3EA0-D94DFE07B9D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EAA5-3547-F559-78CF-B132EB8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00C86-2A67-33A8-9E0D-B186C19935D5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5ED256-88D2-AB44-42D4-E1016539ED9E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EEE58-92A4-CAF7-FA55-33877E8FB778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6C8366-6824-D83B-A4B2-DB180AE1FA07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9755AF-53D7-9EA1-CDCD-B3015CD7E07E}"/>
              </a:ext>
            </a:extLst>
          </p:cNvPr>
          <p:cNvGraphicFramePr>
            <a:graphicFrameLocks noGrp="1"/>
          </p:cNvGraphicFramePr>
          <p:nvPr/>
        </p:nvGraphicFramePr>
        <p:xfrm>
          <a:off x="3385886" y="1674382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F37F73-467C-E03F-AAFC-3456B574690C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743BC9-A402-4F1F-E6FD-536398100F17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5FA576-C1F2-B64C-B571-07F10D4B740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C11B298-7FA5-1297-5609-5D7DD7543959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8410B-96A2-3536-3D7A-8AD28529CEE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86835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C371A-C16B-126D-EA77-022E53802A9A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6F9072-8EA9-1B69-587B-F371A07D43F8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65523-A645-C959-FD92-F2CE75477AFC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52565-275C-1435-BC7C-F1F338BF027E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B31F6-2C6F-668A-61E6-E4BDF7510EAC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6EE7EF1D-CE75-B714-4E6E-DF7550DF87A3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D591C30-00DD-D35C-2B86-13DBE009ED02}"/>
              </a:ext>
            </a:extLst>
          </p:cNvPr>
          <p:cNvSpPr/>
          <p:nvPr/>
        </p:nvSpPr>
        <p:spPr>
          <a:xfrm>
            <a:off x="4210077" y="3703227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6F26-E91C-B55B-70CF-080E0679858C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7A27-DD1D-1900-DA74-44FF0F2F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BB71C-AF27-C6F9-AA71-8B7CD69E493D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72783-BD60-2080-F491-7941E1E92D0C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845510-EFEA-2793-03C0-7FB5A9CBC490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429962-DD54-16A9-1070-BA06435C65C6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E8CB3F-5352-A78C-E10B-590D5814D051}"/>
              </a:ext>
            </a:extLst>
          </p:cNvPr>
          <p:cNvGraphicFramePr>
            <a:graphicFrameLocks noGrp="1"/>
          </p:cNvGraphicFramePr>
          <p:nvPr/>
        </p:nvGraphicFramePr>
        <p:xfrm>
          <a:off x="3362227" y="166587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73AB5C-04BA-BE66-EC11-B821B8525797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3A80C7-DE9F-C1CF-F0A1-76F179C163F5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A08EA2-A53A-F524-405C-DFAC6D9BA0C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2D4346A-C41B-1481-3EE0-1039457609E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925067-5D08-444B-63DB-7BBF9CDC0BCF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3546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5AE25-CFD3-BB10-32FB-672C3BA4970F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CCEB9-5218-B551-16AC-30DC736AC1D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D76A-F88E-0297-65B9-A943F61DEDA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D51CB-1536-4320-B307-134483E1C11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F0033-F6E6-AA85-3586-AB9955A8405A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E70A1FB-D7E5-6B97-0776-70B25C890B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3791124" y="2062118"/>
            <a:ext cx="334990" cy="1103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38D452EA-D261-C781-CD2F-BB4A935CB7E4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681AF50-CA41-FD80-5C29-E540FA89E7A8}"/>
              </a:ext>
            </a:extLst>
          </p:cNvPr>
          <p:cNvSpPr/>
          <p:nvPr/>
        </p:nvSpPr>
        <p:spPr>
          <a:xfrm>
            <a:off x="4220021" y="3730944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291-CEAD-5391-DAB9-9D082DDA8449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2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AFAF72-55E6-E65D-3633-55E5E30785A8}"/>
              </a:ext>
            </a:extLst>
          </p:cNvPr>
          <p:cNvSpPr/>
          <p:nvPr/>
        </p:nvSpPr>
        <p:spPr>
          <a:xfrm>
            <a:off x="1934177" y="3106704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3522CD-3201-1764-9CD2-439C3395EDD5}"/>
              </a:ext>
            </a:extLst>
          </p:cNvPr>
          <p:cNvSpPr/>
          <p:nvPr/>
        </p:nvSpPr>
        <p:spPr>
          <a:xfrm>
            <a:off x="5120699" y="427104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536FC-9475-C40F-1FE0-E77F45CC77CF}"/>
              </a:ext>
            </a:extLst>
          </p:cNvPr>
          <p:cNvSpPr/>
          <p:nvPr/>
        </p:nvSpPr>
        <p:spPr>
          <a:xfrm>
            <a:off x="5120701" y="36608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F406E-A384-D7C1-9773-B5561CED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27" y="3853215"/>
            <a:ext cx="183384" cy="186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BA0D6-CC0F-4F4D-FC39-131C0C72F30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3963" y="3323415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129A9-7575-6A22-6B1A-D6FEE4C88EC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375593" y="4146874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9826-8331-269A-9F5F-7BC9BDEA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0" y="4413226"/>
            <a:ext cx="297767" cy="263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3BD7E-4C8A-BA83-1D5C-D4E67270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4" y="3183788"/>
            <a:ext cx="295927" cy="30063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608A39-7C92-8075-9C06-80128D7C5892}"/>
              </a:ext>
            </a:extLst>
          </p:cNvPr>
          <p:cNvSpPr/>
          <p:nvPr/>
        </p:nvSpPr>
        <p:spPr>
          <a:xfrm>
            <a:off x="5120700" y="3111741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855CC-0951-8DC1-4F9C-1E08D9A62566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6375594" y="3545164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D8AA9-7F24-A3DC-6095-AD6BE731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5" y="3192459"/>
            <a:ext cx="295927" cy="300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4C282-BE1E-1BA4-9061-DD20BD7F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86" y="3865834"/>
            <a:ext cx="196189" cy="173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1143-B6D8-CD70-CC81-DC7E6797911B}"/>
              </a:ext>
            </a:extLst>
          </p:cNvPr>
          <p:cNvCxnSpPr/>
          <p:nvPr/>
        </p:nvCxnSpPr>
        <p:spPr>
          <a:xfrm>
            <a:off x="7219075" y="3965417"/>
            <a:ext cx="15535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34787B-4869-EE2A-2D66-E9A95FEB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75" y="4350347"/>
            <a:ext cx="551761" cy="326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F6781-C3B4-CA94-EC45-542014A7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823261"/>
            <a:ext cx="551761" cy="326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D5C96-F67A-EB0C-44EF-1338F3BF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205871"/>
            <a:ext cx="551761" cy="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65AA-215F-928B-0086-7D2209B8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07907A-A8B0-DDE8-A130-20AB2E488919}"/>
              </a:ext>
            </a:extLst>
          </p:cNvPr>
          <p:cNvSpPr txBox="1"/>
          <p:nvPr/>
        </p:nvSpPr>
        <p:spPr>
          <a:xfrm>
            <a:off x="4571999" y="2329854"/>
            <a:ext cx="2609663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“First Root Node”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660E-2146-8857-79DF-F1FA2760A7FA}"/>
              </a:ext>
            </a:extLst>
          </p:cNvPr>
          <p:cNvSpPr txBox="1"/>
          <p:nvPr/>
        </p:nvSpPr>
        <p:spPr>
          <a:xfrm>
            <a:off x="4572000" y="2545298"/>
            <a:ext cx="260966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“2”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“Second Root Knoten”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F286-AC1A-ED3C-32ED-3088B2280D5D}"/>
              </a:ext>
            </a:extLst>
          </p:cNvPr>
          <p:cNvSpPr txBox="1"/>
          <p:nvPr/>
        </p:nvSpPr>
        <p:spPr>
          <a:xfrm>
            <a:off x="4571999" y="2760742"/>
            <a:ext cx="26096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“3”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“1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A”,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28BD-9077-B906-E160-A6895E73E21F}"/>
              </a:ext>
            </a:extLst>
          </p:cNvPr>
          <p:cNvSpPr txBox="1"/>
          <p:nvPr/>
        </p:nvSpPr>
        <p:spPr>
          <a:xfrm>
            <a:off x="4572000" y="2976186"/>
            <a:ext cx="260966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“4”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“2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B”,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E9096-8CF7-F980-64A7-202B51A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4" y="2251431"/>
            <a:ext cx="324427" cy="2786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79EB6F-5EDA-ACA3-3320-3675A21E0B92}"/>
              </a:ext>
            </a:extLst>
          </p:cNvPr>
          <p:cNvSpPr/>
          <p:nvPr/>
        </p:nvSpPr>
        <p:spPr>
          <a:xfrm>
            <a:off x="1625600" y="254529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8CAFA1-4E81-2C85-E062-938C846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61" y="2687476"/>
            <a:ext cx="297767" cy="2636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A77C24-FF17-8CCD-ACD3-423163FB6183}"/>
              </a:ext>
            </a:extLst>
          </p:cNvPr>
          <p:cNvCxnSpPr>
            <a:cxnSpLocks/>
          </p:cNvCxnSpPr>
          <p:nvPr/>
        </p:nvCxnSpPr>
        <p:spPr>
          <a:xfrm flipV="1">
            <a:off x="4430562" y="3191630"/>
            <a:ext cx="351750" cy="557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60CB68-B037-A9D3-4C9D-C5205BDA1BBC}"/>
              </a:ext>
            </a:extLst>
          </p:cNvPr>
          <p:cNvCxnSpPr>
            <a:cxnSpLocks/>
          </p:cNvCxnSpPr>
          <p:nvPr/>
        </p:nvCxnSpPr>
        <p:spPr>
          <a:xfrm flipH="1" flipV="1">
            <a:off x="6345936" y="3200774"/>
            <a:ext cx="73152" cy="548266"/>
          </a:xfrm>
          <a:prstGeom prst="straightConnector1">
            <a:avLst/>
          </a:prstGeom>
          <a:ln>
            <a:solidFill>
              <a:srgbClr val="F9756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FEB3A-A84D-BC7E-C80D-7CB33F33926E}"/>
              </a:ext>
            </a:extLst>
          </p:cNvPr>
          <p:cNvSpPr txBox="1"/>
          <p:nvPr/>
        </p:nvSpPr>
        <p:spPr>
          <a:xfrm>
            <a:off x="4228805" y="375394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B0F0"/>
                </a:solidFill>
              </a:rPr>
              <a:t>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C00FA-8047-08EA-E736-BC232FB4AA68}"/>
              </a:ext>
            </a:extLst>
          </p:cNvPr>
          <p:cNvSpPr txBox="1"/>
          <p:nvPr/>
        </p:nvSpPr>
        <p:spPr>
          <a:xfrm>
            <a:off x="6087141" y="374903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F97567"/>
                </a:solidFill>
              </a:rPr>
              <a:t>parentId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F64AA-AFE2-A115-061F-4877649FE1A5}"/>
              </a:ext>
            </a:extLst>
          </p:cNvPr>
          <p:cNvCxnSpPr>
            <a:cxnSpLocks/>
          </p:cNvCxnSpPr>
          <p:nvPr/>
        </p:nvCxnSpPr>
        <p:spPr>
          <a:xfrm flipV="1">
            <a:off x="5324569" y="3200774"/>
            <a:ext cx="0" cy="5482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3BB285-FAAA-721A-D7FC-2BBDBC68D665}"/>
              </a:ext>
            </a:extLst>
          </p:cNvPr>
          <p:cNvSpPr txBox="1"/>
          <p:nvPr/>
        </p:nvSpPr>
        <p:spPr>
          <a:xfrm>
            <a:off x="5097584" y="375818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65000"/>
                  </a:schemeClr>
                </a:solidFill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FAB4-179C-DF2C-280B-7B643CDBDD42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Dynamic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TreeView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0CDF1-3C26-A3BF-D39E-E353B33A03F6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74D851-DB4C-DB57-4697-1EFD102DB9EE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6FC2F92-E074-67A5-456D-A78766036C25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1684C-FBA0-AFE4-0278-4637C3B08221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71892-6FDF-8E35-F4C1-AA893B3F2CA5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F769F-5ADB-52D5-4168-76AEB553397E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340DD0D-1E24-E158-3782-2F68DACE2D7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E55282-9624-5FC5-6B15-B8DAD48C1B38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BCFEA9-A4F2-473C-566E-A1A9B40366ED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0A908A-CAAC-76A8-2640-ABAE216E535A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D032EFA-C94D-83DC-99C2-971D4B819F9D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EAD51F-B6DA-CFAB-19A8-F4FCD997899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CA2902-1CFE-858A-53FA-ACA85BED12B5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6E81B-191E-A893-C16B-55897DD17C2B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11C63A3-AA31-E9F1-0B60-43B9EE29FE44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3F2BF5-D73B-1B1E-30ED-2280417DAF3D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ED3F427-5B7C-FC4B-AD17-67F0CACC2997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97517C-97A0-548C-1900-2301C585AD93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69CE4D1-7733-F0FD-F0D9-8199664FFA56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26CA23-9126-15C7-991B-81EA42C26634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D32EFB06-7F9B-601B-46E8-2EB32DE38EB8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6E7D1CD-C981-42AD-0F97-68F460195C2E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CE2093B-22E6-B088-0FDB-D08F026D3E77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8CC4BBA-361B-5D5E-006A-E698532FB84B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51C8C-A46B-6766-3B42-512D0D6F956B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5DAB-C1C1-8B1D-B7DD-5C75240A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B6877F-9A49-7916-AC27-B7D54B66AEF0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F006E-5A85-5129-902E-DF11BBAD718D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A1EE03D-A348-EDF3-66F7-F7E6C148BAE7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C3370-40BC-5AA5-B507-3F40B5F432C0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3DE497-D1A7-3DED-B673-5E255DB9831A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7716F-283B-B466-40A0-A5DB6ADA5E89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B744BE32-21B6-37F7-3122-6C6D04BBDE11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CA2FA9-D621-8A72-CC31-44883B8E82BB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4AB135-C6C1-5D38-CDB3-853A3D3B3C54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2515B4-5221-C85F-D88D-A50994E4455B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1D0D3E1-446B-F08E-7094-EFA556C7D2EB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A848C0-0A8D-5034-DA38-8308AAA2F03C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074FD2-62FF-F973-C364-2E501A32B212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DB1D21-3C12-890B-1F10-807B7C00C388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DA30B7E-6537-8D4B-E45E-75D5530B2EE6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C0C16C-6C04-40E1-57A2-51C8886FAEA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2A56DD-D172-938A-3505-2894EB10143A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7BFE8F-E5F3-F66C-AAF8-4E28AC25A595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861D88-58B5-FB6B-402B-59FEFC2E3E83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4B4C25-3DCF-3EB7-D84C-19FA42A75DCB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870-4A36-3563-F198-1DD673D08C11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261A2-1055-1D09-8DCA-25CFCBEA97E5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D95473-D660-42BE-5F1C-4383DB8680F2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20405-6B4F-DFF0-318D-01BB50333FF6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E0B7A-5A08-9250-D95C-BE85DFC9754A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51347-3E40-1AAA-E7F9-63E198E916E0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Cloud 9">
            <a:extLst>
              <a:ext uri="{FF2B5EF4-FFF2-40B4-BE49-F238E27FC236}">
                <a16:creationId xmlns:a16="http://schemas.microsoft.com/office/drawing/2014/main" id="{60FD6EAA-2951-E930-0CBE-00C73114506B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4D93C28-8E07-C232-20A3-C3B6B730F1C8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B047B84-FD5E-CBF5-A5CF-C5086E0A844D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9F3077A-E2C4-9B1D-F370-E9AC1F585BC0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0130A-6D19-EDF8-E444-CDD95592AF26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1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26E-0623-7554-5A1C-E5ECECB6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3E418-AE20-F41B-E784-05D1405B90C3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78BCC-1C50-A4C2-3007-61B3729FDF43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D56DC61-82D8-4BE7-A251-FBC6D441E12B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62B569-FAB3-AF8E-4091-4320C762E49F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2921CF-366C-16BE-CB7D-787A6401479D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1EE8E-C10B-C763-DD20-2C07172A8620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1CB67612-A398-00C9-DA18-F964FCD9D80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E044B3-9DEA-590D-F65C-C0D415E4C126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4550AD-EB7F-5633-E561-23940F50E93B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F157CC-1103-1D66-7434-8D65C8D96AC2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D7F2A37-92B7-EB6B-3796-BF56F59A3E24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D313D8-6F54-8673-8865-3DB1518628E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7A362C-5B31-C052-E574-FC6ED6CB44F7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F5B99-F5D4-38B3-4EA7-B8F8AB5C4DD1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AA1601B-044B-9D88-1629-BA9F1D6A654B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B30C8E0-8C7F-63B7-BA79-7249DC825F6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D5E2E-6431-A207-BF9D-0F52E8C09478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D6E42C-B0C9-050A-0973-19F52FBF21B6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DAB34-6154-D28D-E1C2-C6C95DF53DF2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AA5EE-1801-5922-52CF-F34CDA5D2762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4503B-7C11-6193-834E-4738C88FCF8D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C98DD-0CA2-5839-C394-7BFD3D49E223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8EC94-3CC1-33C5-FA6A-CE7D39265F66}"/>
              </a:ext>
            </a:extLst>
          </p:cNvPr>
          <p:cNvSpPr/>
          <p:nvPr/>
        </p:nvSpPr>
        <p:spPr>
          <a:xfrm>
            <a:off x="633283" y="1561190"/>
            <a:ext cx="1524694" cy="574766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20807-B46A-20F8-9D38-140E945A6D10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BB001-ED2B-DA53-5DD2-324BE137C941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700" dirty="0"/>
                        <a:t>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39E93D-F26B-17B2-0581-441C6D0A4D78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B1158E-9826-E4F5-800F-6F940F97E777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Cloud 20">
            <a:extLst>
              <a:ext uri="{FF2B5EF4-FFF2-40B4-BE49-F238E27FC236}">
                <a16:creationId xmlns:a16="http://schemas.microsoft.com/office/drawing/2014/main" id="{750FDBF5-80F6-7039-FD03-64327333A87C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395D0449-CD5F-B4EA-77FF-6FF93C739086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B335286-7403-178A-9F57-F8C659494A78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8568AC7A-217D-1D31-016B-2F3E271767DA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15DC5-F00F-45AA-3C8B-38C43774466D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CD4-7F57-FD62-4AAE-C964E3A0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BFB01-79E9-075E-95C2-27AFB8AD0EB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15AD98-8BCE-7489-B9B1-0700AE2D68C8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6E379-5871-EBED-EEB0-88C4F10C705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EF0D665-7FDD-8813-0CEF-5A6E4736A3EE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AA4AEE-43B4-23AC-CAE0-A2C7ADF86392}"/>
              </a:ext>
            </a:extLst>
          </p:cNvPr>
          <p:cNvGraphicFramePr>
            <a:graphicFrameLocks noGrp="1"/>
          </p:cNvGraphicFramePr>
          <p:nvPr/>
        </p:nvGraphicFramePr>
        <p:xfrm>
          <a:off x="3109953" y="172080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F77170-D0B1-6B1C-6AA9-47FE3BFA8AEF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16AD50-6B7C-70AC-ED33-9FDE11AAB850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4B5A-5236-3DDD-CBD5-D69F4D66E8C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009A86F-D2A6-58E3-8ACA-A9A208C8E87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664802-E545-5666-449B-4F8D1F84FF60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24AF82-39B7-2D12-3090-F6A4E24DBFE2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A75C2D-ADE9-FE26-6B64-FC7D6437E3D2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3DFEB-7EB5-69E4-3A47-412C4184E2E7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8C3C-9EE0-2B75-16C3-31EB26D36510}"/>
              </a:ext>
            </a:extLst>
          </p:cNvPr>
          <p:cNvCxnSpPr>
            <a:cxnSpLocks/>
          </p:cNvCxnSpPr>
          <p:nvPr/>
        </p:nvCxnSpPr>
        <p:spPr>
          <a:xfrm>
            <a:off x="4195354" y="2220686"/>
            <a:ext cx="183309" cy="830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8ED5DE-3C23-1AEF-38FD-2ED14732B9C2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FABFD-280A-14B1-AC6B-7DD98AC99C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538850" y="2117043"/>
            <a:ext cx="587264" cy="104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81281-D477-5F06-67CD-085DD8D5C3DF}"/>
              </a:ext>
            </a:extLst>
          </p:cNvPr>
          <p:cNvSpPr txBox="1"/>
          <p:nvPr/>
        </p:nvSpPr>
        <p:spPr>
          <a:xfrm rot="20716590">
            <a:off x="4223083" y="2395384"/>
            <a:ext cx="514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062F326-E95E-896C-CFEC-7FDB801FFAC5}"/>
              </a:ext>
            </a:extLst>
          </p:cNvPr>
          <p:cNvSpPr/>
          <p:nvPr/>
        </p:nvSpPr>
        <p:spPr>
          <a:xfrm>
            <a:off x="4363850" y="175186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79A97BD-E6AB-5140-31F5-D29EA68C8E96}"/>
              </a:ext>
            </a:extLst>
          </p:cNvPr>
          <p:cNvSpPr/>
          <p:nvPr/>
        </p:nvSpPr>
        <p:spPr>
          <a:xfrm>
            <a:off x="4243680" y="369429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CE22-7B25-49E4-B644-7531D54272D2}"/>
              </a:ext>
            </a:extLst>
          </p:cNvPr>
          <p:cNvSpPr txBox="1"/>
          <p:nvPr/>
        </p:nvSpPr>
        <p:spPr>
          <a:xfrm>
            <a:off x="558204" y="201890"/>
            <a:ext cx="543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 and 2 </a:t>
            </a:r>
            <a:r>
              <a:rPr lang="de-DE" sz="1400" b="1" dirty="0" err="1">
                <a:solidFill>
                  <a:srgbClr val="00B050"/>
                </a:solidFill>
              </a:rPr>
              <a:t>provide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the</a:t>
            </a:r>
            <a:r>
              <a:rPr lang="de-DE" sz="1400" b="1" dirty="0">
                <a:solidFill>
                  <a:srgbClr val="00B050"/>
                </a:solidFill>
              </a:rPr>
              <a:t> same </a:t>
            </a:r>
            <a:r>
              <a:rPr lang="de-DE" sz="1400" b="1" dirty="0" err="1">
                <a:solidFill>
                  <a:srgbClr val="00B050"/>
                </a:solidFill>
              </a:rPr>
              <a:t>consistent</a:t>
            </a:r>
            <a:r>
              <a:rPr lang="de-DE" sz="1400" b="1" dirty="0">
                <a:solidFill>
                  <a:srgbClr val="00B050"/>
                </a:solidFill>
              </a:rPr>
              <a:t> Data </a:t>
            </a:r>
            <a:r>
              <a:rPr lang="de-DE" sz="1400" b="1" dirty="0" err="1">
                <a:solidFill>
                  <a:srgbClr val="00B050"/>
                </a:solidFill>
              </a:rPr>
              <a:t>Structure</a:t>
            </a:r>
            <a:endParaRPr lang="en-DE" sz="14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24334-66FB-60ED-3B26-2C45BA9EB24B}"/>
              </a:ext>
            </a:extLst>
          </p:cNvPr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DA5866-5807-EC11-3892-C74BC3A5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03" y="1047553"/>
            <a:ext cx="4305300" cy="351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89960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679933" y="953900"/>
            <a:ext cx="4491069" cy="2893481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679932" y="3885366"/>
            <a:ext cx="4491070" cy="784134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679932" y="1009569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721770" y="4389245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253D9-6623-4CD5-07C6-16D8AA98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3" y="782666"/>
            <a:ext cx="2214622" cy="9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78FA4-0145-17A0-5CB4-534DB237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54" y="822762"/>
            <a:ext cx="2550419" cy="669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29" y="1874010"/>
            <a:ext cx="2696030" cy="3822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3064230" y="101501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3075908" y="1173456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3064230" y="2081792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7AFBE-76F7-1575-DC43-B2B1503F35B7}"/>
              </a:ext>
            </a:extLst>
          </p:cNvPr>
          <p:cNvSpPr/>
          <p:nvPr/>
        </p:nvSpPr>
        <p:spPr>
          <a:xfrm>
            <a:off x="558204" y="1317782"/>
            <a:ext cx="2383969" cy="174588"/>
          </a:xfrm>
          <a:prstGeom prst="rect">
            <a:avLst/>
          </a:prstGeom>
          <a:solidFill>
            <a:srgbClr val="BFBFBF">
              <a:alpha val="3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58274B4-A78F-EE4F-417B-63A59C530732}"/>
              </a:ext>
            </a:extLst>
          </p:cNvPr>
          <p:cNvSpPr txBox="1"/>
          <p:nvPr/>
        </p:nvSpPr>
        <p:spPr>
          <a:xfrm>
            <a:off x="3750732" y="1921830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without Server &amp; 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Overview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the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Examples</a:t>
            </a:r>
            <a:r>
              <a:rPr lang="de-DE" sz="1400" b="1" dirty="0">
                <a:solidFill>
                  <a:srgbClr val="0070C0"/>
                </a:solidFill>
              </a:rPr>
              <a:t>: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0A63-3CF5-C534-8893-0A4A7511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32" y="2185260"/>
            <a:ext cx="4719091" cy="93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14724-2312-E0D0-73A9-95BC0456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" y="1598382"/>
            <a:ext cx="3071935" cy="15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2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The Basic </a:t>
            </a:r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8A561-7B9F-63C2-2D4A-3DC04FE8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7" y="1040253"/>
            <a:ext cx="6178138" cy="3901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2739C-39D3-C0D4-86C2-19AB40A136A8}"/>
              </a:ext>
            </a:extLst>
          </p:cNvPr>
          <p:cNvSpPr txBox="1"/>
          <p:nvPr/>
        </p:nvSpPr>
        <p:spPr>
          <a:xfrm>
            <a:off x="590798" y="902525"/>
            <a:ext cx="1686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All Examples follow this Sequence Diagram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… more or less with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Variations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E5-55EC-F216-7BA0-526BCF82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D6775-A56E-B469-5FE8-9E09DF608CCE}"/>
              </a:ext>
            </a:extLst>
          </p:cNvPr>
          <p:cNvSpPr txBox="1"/>
          <p:nvPr/>
        </p:nvSpPr>
        <p:spPr>
          <a:xfrm>
            <a:off x="711201" y="1422401"/>
            <a:ext cx="49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B0F0"/>
                </a:solidFill>
              </a:rPr>
              <a:t>Da</a:t>
            </a:r>
            <a:r>
              <a:rPr lang="en-DE" sz="1000" b="1">
                <a:solidFill>
                  <a:srgbClr val="00B0F0"/>
                </a:solidFill>
              </a:rPr>
              <a:t>ta displayed in the TreeView is not known at the time of UI programming</a:t>
            </a:r>
            <a:r>
              <a:rPr lang="en-DE" sz="1000"/>
              <a:t> but is provided </a:t>
            </a:r>
            <a:r>
              <a:rPr lang="de-DE" sz="1000" dirty="0" err="1"/>
              <a:t>externally</a:t>
            </a:r>
            <a:r>
              <a:rPr lang="de-DE" sz="1000" dirty="0"/>
              <a:t> (e.g. via R</a:t>
            </a:r>
            <a:r>
              <a:rPr lang="en-DE" sz="1000"/>
              <a:t>EST</a:t>
            </a:r>
            <a:r>
              <a:rPr lang="de-DE" sz="1000" dirty="0"/>
              <a:t>-</a:t>
            </a:r>
            <a:r>
              <a:rPr lang="de-DE" sz="1000" dirty="0" err="1"/>
              <a:t>Endpoint</a:t>
            </a:r>
            <a:r>
              <a:rPr lang="en-DE" sz="1000"/>
              <a:t>).</a:t>
            </a:r>
            <a:endParaRPr lang="en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D07E6-0AD0-2139-6BC4-5FCA3D72178B}"/>
              </a:ext>
            </a:extLst>
          </p:cNvPr>
          <p:cNvSpPr txBox="1"/>
          <p:nvPr/>
        </p:nvSpPr>
        <p:spPr>
          <a:xfrm>
            <a:off x="711200" y="9954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B0F0"/>
                </a:solidFill>
              </a:rPr>
              <a:t>Reasons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for</a:t>
            </a:r>
            <a:r>
              <a:rPr lang="en-DE" sz="1200" b="1">
                <a:solidFill>
                  <a:srgbClr val="00B0F0"/>
                </a:solidFill>
              </a:rPr>
              <a:t> Dynami</a:t>
            </a:r>
            <a:r>
              <a:rPr lang="de-DE" sz="1200" b="1" dirty="0">
                <a:solidFill>
                  <a:srgbClr val="00B0F0"/>
                </a:solidFill>
              </a:rPr>
              <a:t>c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5F3-53C7-21AD-B26D-22E4DB573F1D}"/>
              </a:ext>
            </a:extLst>
          </p:cNvPr>
          <p:cNvSpPr txBox="1"/>
          <p:nvPr/>
        </p:nvSpPr>
        <p:spPr>
          <a:xfrm>
            <a:off x="711200" y="1880122"/>
            <a:ext cx="6281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r>
              <a:rPr lang="en-DE" sz="1000"/>
              <a:t>The following illustration shows </a:t>
            </a:r>
            <a:r>
              <a:rPr lang="de-DE" sz="1000" b="1" dirty="0" err="1">
                <a:solidFill>
                  <a:srgbClr val="00B0F0"/>
                </a:solidFill>
              </a:rPr>
              <a:t>various</a:t>
            </a:r>
            <a:r>
              <a:rPr lang="en-DE" sz="1000" b="1">
                <a:solidFill>
                  <a:srgbClr val="00B0F0"/>
                </a:solidFill>
              </a:rPr>
              <a:t> tree structure</a:t>
            </a:r>
            <a:r>
              <a:rPr lang="en-DE" sz="1000"/>
              <a:t> – typical examples:</a:t>
            </a:r>
            <a:br>
              <a:rPr lang="en-DE" sz="1000" dirty="0"/>
            </a:b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00B050"/>
                </a:solidFill>
              </a:rPr>
              <a:t>Company </a:t>
            </a:r>
            <a:r>
              <a:rPr lang="en-DE" sz="1000" i="1">
                <a:solidFill>
                  <a:srgbClr val="00B050"/>
                </a:solidFill>
              </a:rPr>
              <a:t>Organi</a:t>
            </a:r>
            <a:r>
              <a:rPr lang="de-DE" sz="1000" i="1" dirty="0" err="1">
                <a:solidFill>
                  <a:srgbClr val="00B050"/>
                </a:solidFill>
              </a:rPr>
              <a:t>z</a:t>
            </a:r>
            <a:r>
              <a:rPr lang="en-DE" sz="1000" i="1">
                <a:solidFill>
                  <a:srgbClr val="00B050"/>
                </a:solidFill>
              </a:rPr>
              <a:t>ation </a:t>
            </a:r>
            <a:endParaRPr lang="de-DE" sz="1000" i="1" dirty="0">
              <a:solidFill>
                <a:srgbClr val="00B05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00B050"/>
                </a:solidFill>
              </a:rPr>
              <a:t>H</a:t>
            </a:r>
            <a:r>
              <a:rPr lang="en-DE" sz="1000">
                <a:solidFill>
                  <a:srgbClr val="00B050"/>
                </a:solidFill>
              </a:rPr>
              <a:t>ierarchical bill of materials for a product </a:t>
            </a:r>
            <a:r>
              <a:rPr lang="en-DE" sz="1000"/>
              <a:t>(similar to an exploded view)</a:t>
            </a: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D</a:t>
            </a:r>
            <a:r>
              <a:rPr lang="en-DE" sz="1000"/>
              <a:t>irectory </a:t>
            </a:r>
            <a:r>
              <a:rPr lang="de-DE" sz="1000" dirty="0"/>
              <a:t>T</a:t>
            </a:r>
            <a:r>
              <a:rPr lang="en-DE" sz="1000"/>
              <a:t>ree (directories, subdirectories, files)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pPr lvl="1"/>
            <a:endParaRPr lang="en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5A7E-EB64-EC2A-788C-B36ED272A760}"/>
              </a:ext>
            </a:extLst>
          </p:cNvPr>
          <p:cNvSpPr txBox="1"/>
          <p:nvPr/>
        </p:nvSpPr>
        <p:spPr>
          <a:xfrm>
            <a:off x="558204" y="201890"/>
            <a:ext cx="175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ED26-5F53-F5CE-0E6C-1EE5C1E5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C327C-8312-A818-23E1-D085382C878D}"/>
              </a:ext>
            </a:extLst>
          </p:cNvPr>
          <p:cNvSpPr txBox="1"/>
          <p:nvPr/>
        </p:nvSpPr>
        <p:spPr>
          <a:xfrm>
            <a:off x="513807" y="721026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The TreeView expects the following data structure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863D-8A0D-9B4B-0ED2-AD94B2C0C066}"/>
              </a:ext>
            </a:extLst>
          </p:cNvPr>
          <p:cNvSpPr txBox="1"/>
          <p:nvPr/>
        </p:nvSpPr>
        <p:spPr>
          <a:xfrm>
            <a:off x="1034870" y="1109811"/>
            <a:ext cx="292172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TypeTreeNode = {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id: string;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label: string;</a:t>
            </a:r>
          </a:p>
          <a:p>
            <a:r>
              <a:rPr lang="en-DE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children?: TreeNode[];</a:t>
            </a:r>
          </a:p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TypeTreeNodeList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6121-7310-023D-E507-048E3848359D}"/>
              </a:ext>
            </a:extLst>
          </p:cNvPr>
          <p:cNvSpPr txBox="1"/>
          <p:nvPr/>
        </p:nvSpPr>
        <p:spPr>
          <a:xfrm>
            <a:off x="4503783" y="1109811"/>
            <a:ext cx="409302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captureTreeContentExample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let data = [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"1",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"First Node",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children: [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"1-1", label: "Child 1"},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"1-2", label: "Child 2"},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],</a:t>
            </a:r>
            <a:b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"2",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"Second Node",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 data;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460E8-8AEE-E136-26EB-13EDC356BEDF}"/>
              </a:ext>
            </a:extLst>
          </p:cNvPr>
          <p:cNvSpPr txBox="1"/>
          <p:nvPr/>
        </p:nvSpPr>
        <p:spPr>
          <a:xfrm>
            <a:off x="4374606" y="721026"/>
            <a:ext cx="4418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… </a:t>
            </a:r>
            <a:r>
              <a:rPr lang="de-DE" sz="1200" b="1" dirty="0" err="1">
                <a:solidFill>
                  <a:srgbClr val="00B0F0"/>
                </a:solidFill>
              </a:rPr>
              <a:t>this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can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be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populated</a:t>
            </a:r>
            <a:r>
              <a:rPr lang="de-DE" sz="1200" b="1" dirty="0">
                <a:solidFill>
                  <a:srgbClr val="00B0F0"/>
                </a:solidFill>
              </a:rPr>
              <a:t> via JSON in an easy </a:t>
            </a:r>
            <a:r>
              <a:rPr lang="de-DE" sz="1200" b="1" dirty="0" err="1">
                <a:solidFill>
                  <a:srgbClr val="00B0F0"/>
                </a:solidFill>
              </a:rPr>
              <a:t>way</a:t>
            </a:r>
            <a:r>
              <a:rPr lang="de-DE" sz="1200" b="1" dirty="0">
                <a:solidFill>
                  <a:srgbClr val="00B0F0"/>
                </a:solidFill>
              </a:rPr>
              <a:t>: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ED86-FE30-26AD-29D2-E7F152738B3E}"/>
              </a:ext>
            </a:extLst>
          </p:cNvPr>
          <p:cNvSpPr txBox="1"/>
          <p:nvPr/>
        </p:nvSpPr>
        <p:spPr>
          <a:xfrm>
            <a:off x="562429" y="4304500"/>
            <a:ext cx="788270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DE" sz="1100" b="1">
                <a:solidFill>
                  <a:srgbClr val="C00000"/>
                </a:solidFill>
              </a:rPr>
              <a:t>Dilemma: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It is not the task of a </a:t>
            </a:r>
            <a:r>
              <a:rPr lang="de-DE" sz="1100" dirty="0">
                <a:solidFill>
                  <a:srgbClr val="C00000"/>
                </a:solidFill>
              </a:rPr>
              <a:t>backend </a:t>
            </a:r>
            <a:r>
              <a:rPr lang="de-DE" sz="1100" dirty="0" err="1">
                <a:solidFill>
                  <a:srgbClr val="C00000"/>
                </a:solidFill>
              </a:rPr>
              <a:t>implementation</a:t>
            </a:r>
            <a:r>
              <a:rPr lang="de-DE" sz="1100" dirty="0">
                <a:solidFill>
                  <a:srgbClr val="C00000"/>
                </a:solidFill>
              </a:rPr>
              <a:t> (e.g. </a:t>
            </a:r>
            <a:r>
              <a:rPr lang="en-DE" sz="1100">
                <a:solidFill>
                  <a:srgbClr val="C00000"/>
                </a:solidFill>
              </a:rPr>
              <a:t>REST endpoint</a:t>
            </a:r>
            <a:r>
              <a:rPr lang="de-DE" sz="1100" dirty="0">
                <a:solidFill>
                  <a:srgbClr val="C00000"/>
                </a:solidFill>
              </a:rPr>
              <a:t>)</a:t>
            </a:r>
            <a:r>
              <a:rPr lang="en-DE" sz="1100">
                <a:solidFill>
                  <a:srgbClr val="C00000"/>
                </a:solidFill>
              </a:rPr>
              <a:t> to meet </a:t>
            </a:r>
            <a:r>
              <a:rPr lang="de-DE" sz="1100" dirty="0">
                <a:solidFill>
                  <a:srgbClr val="C00000"/>
                </a:solidFill>
              </a:rPr>
              <a:t>all </a:t>
            </a:r>
            <a:r>
              <a:rPr lang="en-DE" sz="1100">
                <a:solidFill>
                  <a:srgbClr val="C00000"/>
                </a:solidFill>
              </a:rPr>
              <a:t>the specific requirements of a front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There may be many front ends on different end devices with different requirements.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350FF-BB26-977C-932B-9F3B4291326D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3ADC2-AF3D-FBE6-1C06-9CA47D2B1FCE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3661-E7CB-E062-A8B9-5D2935435712}"/>
              </a:ext>
            </a:extLst>
          </p:cNvPr>
          <p:cNvSpPr txBox="1"/>
          <p:nvPr/>
        </p:nvSpPr>
        <p:spPr>
          <a:xfrm>
            <a:off x="864789" y="1118190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Take a </a:t>
            </a:r>
            <a:r>
              <a:rPr lang="de-DE" sz="1200" b="1" dirty="0" err="1"/>
              <a:t>look</a:t>
            </a:r>
            <a:r>
              <a:rPr lang="de-DE" sz="1200" b="1" dirty="0"/>
              <a:t> at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example</a:t>
            </a:r>
            <a:r>
              <a:rPr lang="de-DE" sz="1200" b="1" dirty="0"/>
              <a:t>:</a:t>
            </a:r>
            <a:endParaRPr lang="en-DE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3B398-6972-6AC6-E7BE-92ED76B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2" y="1819562"/>
            <a:ext cx="287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Approaches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provide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TreeData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dynamically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9CC3B-4416-2ECA-7BC3-AD932AF0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94977"/>
            <a:ext cx="319251" cy="31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567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1: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per </a:t>
            </a:r>
            <a:r>
              <a:rPr lang="de-DE" sz="1400" b="1" dirty="0" err="1">
                <a:solidFill>
                  <a:srgbClr val="00B0F0"/>
                </a:solidFill>
              </a:rPr>
              <a:t>default</a:t>
            </a:r>
            <a:r>
              <a:rPr lang="de-DE" sz="1400" b="1" dirty="0">
                <a:solidFill>
                  <a:srgbClr val="00B0F0"/>
                </a:solidFill>
              </a:rPr>
              <a:t> a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D5615-0401-0A8E-CEC8-4D24186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2" y="1498493"/>
            <a:ext cx="3165763" cy="2471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2CED-9BB6-9A5E-11F9-D3849B1C470D}"/>
              </a:ext>
            </a:extLst>
          </p:cNvPr>
          <p:cNvSpPr txBox="1"/>
          <p:nvPr/>
        </p:nvSpPr>
        <p:spPr>
          <a:xfrm>
            <a:off x="429490" y="841066"/>
            <a:ext cx="183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234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80653</TotalTime>
  <Words>2170</Words>
  <Application>Microsoft Macintosh PowerPoint</Application>
  <PresentationFormat>On-screen Show (16:9)</PresentationFormat>
  <Paragraphs>711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47</vt:i4>
      </vt:variant>
    </vt:vector>
  </HeadingPairs>
  <TitlesOfParts>
    <vt:vector size="75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IBM Carbon TreeView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952</cp:revision>
  <cp:lastPrinted>2019-07-23T07:53:06Z</cp:lastPrinted>
  <dcterms:created xsi:type="dcterms:W3CDTF">2014-02-19T16:27:13Z</dcterms:created>
  <dcterms:modified xsi:type="dcterms:W3CDTF">2025-09-29T13:41:08Z</dcterms:modified>
</cp:coreProperties>
</file>